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08" r:id="rId1"/>
  </p:sldMasterIdLst>
  <p:sldIdLst>
    <p:sldId id="257" r:id="rId2"/>
    <p:sldId id="272" r:id="rId3"/>
    <p:sldId id="282" r:id="rId4"/>
    <p:sldId id="284" r:id="rId5"/>
    <p:sldId id="283" r:id="rId6"/>
    <p:sldId id="285" r:id="rId7"/>
    <p:sldId id="287" r:id="rId8"/>
    <p:sldId id="289" r:id="rId9"/>
    <p:sldId id="293" r:id="rId10"/>
    <p:sldId id="291" r:id="rId11"/>
    <p:sldId id="294" r:id="rId12"/>
    <p:sldId id="295" r:id="rId13"/>
    <p:sldId id="297" r:id="rId14"/>
    <p:sldId id="299" r:id="rId15"/>
    <p:sldId id="271" r:id="rId16"/>
    <p:sldId id="275" r:id="rId17"/>
    <p:sldId id="262" r:id="rId18"/>
    <p:sldId id="268" r:id="rId19"/>
  </p:sldIdLst>
  <p:sldSz cx="9144000" cy="6858000" type="screen4x3"/>
  <p:notesSz cx="6858000" cy="9144000"/>
  <p:embeddedFontLst>
    <p:embeddedFont>
      <p:font typeface="Acumin Pro" panose="020B0604020202020204" charset="0"/>
      <p:regular r:id="rId20"/>
      <p:bold r:id="rId21"/>
      <p:italic r:id="rId22"/>
      <p:boldItalic r:id="rId23"/>
    </p:embeddedFont>
    <p:embeddedFont>
      <p:font typeface="Acumin Pro ExtraCondensed" panose="020B0604020202020204" charset="0"/>
      <p:regular r:id="rId24"/>
      <p:bold r:id="rId25"/>
      <p:italic r:id="rId26"/>
      <p:boldItalic r:id="rId27"/>
    </p:embeddedFont>
    <p:embeddedFont>
      <p:font typeface="Acumin Pro ExtraCondensed Smbd" panose="020B0604020202020204" charset="0"/>
      <p:regular r:id="rId28"/>
      <p:bold r:id="rId29"/>
      <p:italic r:id="rId30"/>
      <p:boldItalic r:id="rId31"/>
    </p:embeddedFont>
    <p:embeddedFont>
      <p:font typeface="Acumin Pro Medium" panose="020B0604020202020204" charset="0"/>
      <p:regular r:id="rId32"/>
      <p:italic r:id="rId33"/>
    </p:embeddedFont>
    <p:embeddedFont>
      <p:font typeface="Acumin Pro Semibold" panose="020B0604020202020204" charset="0"/>
      <p:regular r:id="rId34"/>
      <p:bold r:id="rId35"/>
      <p:italic r:id="rId36"/>
      <p:boldItalic r:id="rId37"/>
    </p:embeddedFont>
    <p:embeddedFont>
      <p:font typeface="Acumin Pro SemiCondensed" panose="020B0604020202020204" charset="0"/>
      <p:regular r:id="rId38"/>
      <p:bold r:id="rId39"/>
      <p:italic r:id="rId40"/>
      <p:boldItalic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Cambria Math" panose="02040503050406030204" pitchFamily="18" charset="0"/>
      <p:regular r:id="rId46"/>
    </p:embeddedFont>
    <p:embeddedFont>
      <p:font typeface="United Sans Cd Md" charset="0"/>
      <p:regular r:id="rId47"/>
    </p:embeddedFont>
    <p:embeddedFont>
      <p:font typeface="United Sans Reg Medium" panose="020B0604020202020204" charset="0"/>
      <p:regular r:id="rId4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sterellas, Silvio R" initials="ESR" lastIdx="0" clrIdx="0">
    <p:extLst>
      <p:ext uri="{19B8F6BF-5375-455C-9EA6-DF929625EA0E}">
        <p15:presenceInfo xmlns:p15="http://schemas.microsoft.com/office/powerpoint/2012/main" userId="S-1-5-21-1417001333-343818398-1801674531-6384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B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54" autoAdjust="0"/>
    <p:restoredTop sz="94674"/>
  </p:normalViewPr>
  <p:slideViewPr>
    <p:cSldViewPr snapToGrid="0" snapToObjects="1">
      <p:cViewPr varScale="1">
        <p:scale>
          <a:sx n="114" d="100"/>
          <a:sy n="114" d="100"/>
        </p:scale>
        <p:origin x="18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font" Target="fonts/font23.fntdata"/><Relationship Id="rId47" Type="http://schemas.openxmlformats.org/officeDocument/2006/relationships/font" Target="fonts/font28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0.fntdata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font" Target="fonts/font21.fntdata"/><Relationship Id="rId45" Type="http://schemas.openxmlformats.org/officeDocument/2006/relationships/font" Target="fonts/font26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2.fntdata"/><Relationship Id="rId44" Type="http://schemas.openxmlformats.org/officeDocument/2006/relationships/font" Target="fonts/font25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font" Target="fonts/font24.fntdata"/><Relationship Id="rId48" Type="http://schemas.openxmlformats.org/officeDocument/2006/relationships/font" Target="fonts/font29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46" Type="http://schemas.openxmlformats.org/officeDocument/2006/relationships/font" Target="fonts/font27.fntdata"/><Relationship Id="rId20" Type="http://schemas.openxmlformats.org/officeDocument/2006/relationships/font" Target="fonts/font1.fntdata"/><Relationship Id="rId41" Type="http://schemas.openxmlformats.org/officeDocument/2006/relationships/font" Target="fonts/font2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4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EMP\Documents\Research%20Excel%201%20Ma%20method%20UFL%20and%20LFL%20(version%203).xlsb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EMP\Documents\Research%20Data%20comparision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EMP\Documents\Research%20Data%20comparision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EMP\Documents\Research%20Data%20comparision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EMP\Documents\Research%20Data%20comparision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HQR</a:t>
            </a:r>
            <a:r>
              <a:rPr lang="en-US" baseline="0" dirty="0"/>
              <a:t> Curves For 40% Methane, 40% Propane, 20% Nitrogen Mixture</a:t>
            </a:r>
            <a:endParaRPr lang="en-US" dirty="0"/>
          </a:p>
        </c:rich>
      </c:tx>
      <c:layout>
        <c:manualLayout>
          <c:xMode val="edge"/>
          <c:yMode val="edge"/>
          <c:x val="0.20124378522053915"/>
          <c:y val="2.3420983178750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'Include Dilute Into Fuel'!$O$12</c:f>
              <c:strCache>
                <c:ptCount val="1"/>
                <c:pt idx="0">
                  <c:v>HQR_1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'Include Dilute Into Fuel'!$N$13:$N$112</c:f>
              <c:numCache>
                <c:formatCode>General</c:formatCode>
                <c:ptCount val="100"/>
                <c:pt idx="0">
                  <c:v>0.01</c:v>
                </c:pt>
                <c:pt idx="1">
                  <c:v>0.02</c:v>
                </c:pt>
                <c:pt idx="2">
                  <c:v>0.03</c:v>
                </c:pt>
                <c:pt idx="3">
                  <c:v>0.04</c:v>
                </c:pt>
                <c:pt idx="4">
                  <c:v>0.05</c:v>
                </c:pt>
                <c:pt idx="5">
                  <c:v>0.06</c:v>
                </c:pt>
                <c:pt idx="6">
                  <c:v>7.0000000000000007E-2</c:v>
                </c:pt>
                <c:pt idx="7">
                  <c:v>0.08</c:v>
                </c:pt>
                <c:pt idx="8">
                  <c:v>0.09</c:v>
                </c:pt>
                <c:pt idx="9">
                  <c:v>0.1</c:v>
                </c:pt>
                <c:pt idx="10">
                  <c:v>0.11</c:v>
                </c:pt>
                <c:pt idx="11">
                  <c:v>0.12</c:v>
                </c:pt>
                <c:pt idx="12">
                  <c:v>0.13</c:v>
                </c:pt>
                <c:pt idx="13">
                  <c:v>0.14000000000000001</c:v>
                </c:pt>
                <c:pt idx="14">
                  <c:v>0.15</c:v>
                </c:pt>
                <c:pt idx="15">
                  <c:v>0.16</c:v>
                </c:pt>
                <c:pt idx="16">
                  <c:v>0.17</c:v>
                </c:pt>
                <c:pt idx="17">
                  <c:v>0.18</c:v>
                </c:pt>
                <c:pt idx="18">
                  <c:v>0.19</c:v>
                </c:pt>
                <c:pt idx="19">
                  <c:v>0.2</c:v>
                </c:pt>
                <c:pt idx="20">
                  <c:v>0.21</c:v>
                </c:pt>
                <c:pt idx="21">
                  <c:v>0.22</c:v>
                </c:pt>
                <c:pt idx="22">
                  <c:v>0.23</c:v>
                </c:pt>
                <c:pt idx="23">
                  <c:v>0.24</c:v>
                </c:pt>
                <c:pt idx="24">
                  <c:v>0.25</c:v>
                </c:pt>
                <c:pt idx="25">
                  <c:v>0.26</c:v>
                </c:pt>
                <c:pt idx="26">
                  <c:v>0.27</c:v>
                </c:pt>
                <c:pt idx="27">
                  <c:v>0.28000000000000003</c:v>
                </c:pt>
                <c:pt idx="28">
                  <c:v>0.28999999999999998</c:v>
                </c:pt>
                <c:pt idx="29">
                  <c:v>0.3</c:v>
                </c:pt>
                <c:pt idx="30">
                  <c:v>0.31</c:v>
                </c:pt>
                <c:pt idx="31">
                  <c:v>0.32</c:v>
                </c:pt>
                <c:pt idx="32">
                  <c:v>0.33</c:v>
                </c:pt>
                <c:pt idx="33">
                  <c:v>0.34</c:v>
                </c:pt>
                <c:pt idx="34">
                  <c:v>0.35</c:v>
                </c:pt>
                <c:pt idx="35">
                  <c:v>0.36</c:v>
                </c:pt>
                <c:pt idx="36">
                  <c:v>0.37</c:v>
                </c:pt>
                <c:pt idx="37">
                  <c:v>0.38</c:v>
                </c:pt>
                <c:pt idx="38">
                  <c:v>0.39</c:v>
                </c:pt>
                <c:pt idx="39">
                  <c:v>0.4</c:v>
                </c:pt>
                <c:pt idx="40">
                  <c:v>0.41</c:v>
                </c:pt>
                <c:pt idx="41">
                  <c:v>0.42</c:v>
                </c:pt>
                <c:pt idx="42">
                  <c:v>0.43</c:v>
                </c:pt>
                <c:pt idx="43">
                  <c:v>0.44</c:v>
                </c:pt>
                <c:pt idx="44">
                  <c:v>0.45</c:v>
                </c:pt>
                <c:pt idx="45">
                  <c:v>0.46</c:v>
                </c:pt>
                <c:pt idx="46">
                  <c:v>0.47</c:v>
                </c:pt>
                <c:pt idx="47">
                  <c:v>0.48</c:v>
                </c:pt>
                <c:pt idx="48">
                  <c:v>0.49</c:v>
                </c:pt>
                <c:pt idx="49">
                  <c:v>0.5</c:v>
                </c:pt>
                <c:pt idx="50">
                  <c:v>0.51</c:v>
                </c:pt>
                <c:pt idx="51">
                  <c:v>0.52</c:v>
                </c:pt>
                <c:pt idx="52">
                  <c:v>0.53</c:v>
                </c:pt>
                <c:pt idx="53">
                  <c:v>0.54</c:v>
                </c:pt>
                <c:pt idx="54">
                  <c:v>0.55000000000000004</c:v>
                </c:pt>
                <c:pt idx="55">
                  <c:v>0.56000000000000005</c:v>
                </c:pt>
                <c:pt idx="56">
                  <c:v>0.56999999999999995</c:v>
                </c:pt>
                <c:pt idx="57">
                  <c:v>0.57999999999999996</c:v>
                </c:pt>
                <c:pt idx="58">
                  <c:v>0.59</c:v>
                </c:pt>
                <c:pt idx="59">
                  <c:v>0.6</c:v>
                </c:pt>
                <c:pt idx="60">
                  <c:v>0.61</c:v>
                </c:pt>
                <c:pt idx="61">
                  <c:v>0.62</c:v>
                </c:pt>
                <c:pt idx="62">
                  <c:v>0.63</c:v>
                </c:pt>
                <c:pt idx="63">
                  <c:v>0.64</c:v>
                </c:pt>
                <c:pt idx="64">
                  <c:v>0.65</c:v>
                </c:pt>
                <c:pt idx="65">
                  <c:v>0.66</c:v>
                </c:pt>
                <c:pt idx="66">
                  <c:v>0.67</c:v>
                </c:pt>
                <c:pt idx="67">
                  <c:v>0.68</c:v>
                </c:pt>
                <c:pt idx="68">
                  <c:v>0.69</c:v>
                </c:pt>
                <c:pt idx="69">
                  <c:v>0.7</c:v>
                </c:pt>
                <c:pt idx="70">
                  <c:v>0.71</c:v>
                </c:pt>
                <c:pt idx="71">
                  <c:v>0.72</c:v>
                </c:pt>
                <c:pt idx="72">
                  <c:v>0.73</c:v>
                </c:pt>
                <c:pt idx="73">
                  <c:v>0.74</c:v>
                </c:pt>
                <c:pt idx="74">
                  <c:v>0.75</c:v>
                </c:pt>
                <c:pt idx="75">
                  <c:v>0.76</c:v>
                </c:pt>
                <c:pt idx="76">
                  <c:v>0.77</c:v>
                </c:pt>
                <c:pt idx="77">
                  <c:v>0.78</c:v>
                </c:pt>
                <c:pt idx="78">
                  <c:v>0.79</c:v>
                </c:pt>
                <c:pt idx="79">
                  <c:v>0.8</c:v>
                </c:pt>
                <c:pt idx="80">
                  <c:v>0.81</c:v>
                </c:pt>
                <c:pt idx="81">
                  <c:v>0.82</c:v>
                </c:pt>
                <c:pt idx="82">
                  <c:v>0.83</c:v>
                </c:pt>
                <c:pt idx="83">
                  <c:v>0.84</c:v>
                </c:pt>
                <c:pt idx="84">
                  <c:v>0.85</c:v>
                </c:pt>
                <c:pt idx="85">
                  <c:v>0.86</c:v>
                </c:pt>
                <c:pt idx="86">
                  <c:v>0.87</c:v>
                </c:pt>
                <c:pt idx="87">
                  <c:v>0.88</c:v>
                </c:pt>
                <c:pt idx="88">
                  <c:v>0.89</c:v>
                </c:pt>
                <c:pt idx="89">
                  <c:v>0.9</c:v>
                </c:pt>
                <c:pt idx="90">
                  <c:v>0.91</c:v>
                </c:pt>
                <c:pt idx="91">
                  <c:v>0.92</c:v>
                </c:pt>
                <c:pt idx="92">
                  <c:v>0.93</c:v>
                </c:pt>
                <c:pt idx="93">
                  <c:v>0.94</c:v>
                </c:pt>
                <c:pt idx="94">
                  <c:v>0.95</c:v>
                </c:pt>
                <c:pt idx="95">
                  <c:v>0.96</c:v>
                </c:pt>
                <c:pt idx="96">
                  <c:v>0.97</c:v>
                </c:pt>
                <c:pt idx="97">
                  <c:v>0.98</c:v>
                </c:pt>
                <c:pt idx="98">
                  <c:v>0.99</c:v>
                </c:pt>
                <c:pt idx="99">
                  <c:v>1</c:v>
                </c:pt>
              </c:numCache>
            </c:numRef>
          </c:cat>
          <c:val>
            <c:numRef>
              <c:f>'Include Dilute Into Fuel'!$O$13:$O$112</c:f>
              <c:numCache>
                <c:formatCode>General</c:formatCode>
                <c:ptCount val="100"/>
                <c:pt idx="0">
                  <c:v>0.38174999183999991</c:v>
                </c:pt>
                <c:pt idx="1">
                  <c:v>0.69930464458242114</c:v>
                </c:pt>
                <c:pt idx="2">
                  <c:v>0.96760076449562737</c:v>
                </c:pt>
                <c:pt idx="3">
                  <c:v>1.1972747502557937</c:v>
                </c:pt>
                <c:pt idx="4">
                  <c:v>1.3961063235493711</c:v>
                </c:pt>
                <c:pt idx="5">
                  <c:v>1.5699172289749925</c:v>
                </c:pt>
                <c:pt idx="6">
                  <c:v>1.7231507439836689</c:v>
                </c:pt>
                <c:pt idx="7">
                  <c:v>1.8592568678821304</c:v>
                </c:pt>
                <c:pt idx="8">
                  <c:v>1.98095518580927</c:v>
                </c:pt>
                <c:pt idx="9">
                  <c:v>2.090418450894306</c:v>
                </c:pt>
                <c:pt idx="10">
                  <c:v>2.1894034467208279</c:v>
                </c:pt>
                <c:pt idx="11">
                  <c:v>2.2793459862307723</c:v>
                </c:pt>
                <c:pt idx="12">
                  <c:v>2.3614310128954972</c:v>
                </c:pt>
                <c:pt idx="13">
                  <c:v>2.4366450983954002</c:v>
                </c:pt>
                <c:pt idx="14">
                  <c:v>2.5058162868955067</c:v>
                </c:pt>
                <c:pt idx="15">
                  <c:v>2.569644706629433</c:v>
                </c:pt>
                <c:pt idx="16">
                  <c:v>2.6287263519416872</c:v>
                </c:pt>
                <c:pt idx="17">
                  <c:v>2.6835717496996638</c:v>
                </c:pt>
                <c:pt idx="18">
                  <c:v>2.7346207494389438</c:v>
                </c:pt>
                <c:pt idx="19">
                  <c:v>2.7822543449298598</c:v>
                </c:pt>
                <c:pt idx="20">
                  <c:v>2.8268041998028419</c:v>
                </c:pt>
                <c:pt idx="21">
                  <c:v>2.8685603811485838</c:v>
                </c:pt>
                <c:pt idx="22">
                  <c:v>2.9077776824516253</c:v>
                </c:pt>
                <c:pt idx="23">
                  <c:v>2.944680827202288</c:v>
                </c:pt>
                <c:pt idx="24">
                  <c:v>2.9794687777352773</c:v>
                </c:pt>
                <c:pt idx="25">
                  <c:v>3.0123183237954452</c:v>
                </c:pt>
                <c:pt idx="26">
                  <c:v>3.0433870874923228</c:v>
                </c:pt>
                <c:pt idx="27">
                  <c:v>3.0728160524532382</c:v>
                </c:pt>
                <c:pt idx="28">
                  <c:v>3.1007317028093526</c:v>
                </c:pt>
                <c:pt idx="29">
                  <c:v>3.1272478404763486</c:v>
                </c:pt>
                <c:pt idx="30">
                  <c:v>3.1524671357982568</c:v>
                </c:pt>
                <c:pt idx="31">
                  <c:v>3.1764824561069904</c:v>
                </c:pt>
                <c:pt idx="32">
                  <c:v>3.1993780084407106</c:v>
                </c:pt>
                <c:pt idx="33">
                  <c:v>3.2212303260584756</c:v>
                </c:pt>
                <c:pt idx="34">
                  <c:v>3.2421091231072268</c:v>
                </c:pt>
                <c:pt idx="35">
                  <c:v>3.262078037551507</c:v>
                </c:pt>
                <c:pt idx="36">
                  <c:v>3.2811952790454528</c:v>
                </c:pt>
                <c:pt idx="37">
                  <c:v>3.2995141956405218</c:v>
                </c:pt>
                <c:pt idx="38">
                  <c:v>3.3170837709491159</c:v>
                </c:pt>
                <c:pt idx="39">
                  <c:v>3.333949061521094</c:v>
                </c:pt>
                <c:pt idx="40">
                  <c:v>3.3501515826564248</c:v>
                </c:pt>
                <c:pt idx="41">
                  <c:v>3.3657296496095475</c:v>
                </c:pt>
                <c:pt idx="42">
                  <c:v>3.3807186800889539</c:v>
                </c:pt>
                <c:pt idx="43">
                  <c:v>3.3951514630792263</c:v>
                </c:pt>
                <c:pt idx="44">
                  <c:v>3.4090583982800671</c:v>
                </c:pt>
                <c:pt idx="45">
                  <c:v>3.4224677098422265</c:v>
                </c:pt>
                <c:pt idx="46">
                  <c:v>3.4354056375627371</c:v>
                </c:pt>
                <c:pt idx="47">
                  <c:v>3.4478966082649158</c:v>
                </c:pt>
                <c:pt idx="48">
                  <c:v>3.4599633897183422</c:v>
                </c:pt>
                <c:pt idx="49">
                  <c:v>3.4716272291394299</c:v>
                </c:pt>
                <c:pt idx="50">
                  <c:v>3.4829079780451537</c:v>
                </c:pt>
                <c:pt idx="51">
                  <c:v>3.4938242050033343</c:v>
                </c:pt>
                <c:pt idx="52">
                  <c:v>3.5043932976266001</c:v>
                </c:pt>
                <c:pt idx="53">
                  <c:v>3.5146315549884677</c:v>
                </c:pt>
                <c:pt idx="54">
                  <c:v>3.5245542714946794</c:v>
                </c:pt>
                <c:pt idx="55">
                  <c:v>3.5341758131175469</c:v>
                </c:pt>
                <c:pt idx="56">
                  <c:v>3.5435096867924547</c:v>
                </c:pt>
                <c:pt idx="57">
                  <c:v>3.5525686036815292</c:v>
                </c:pt>
                <c:pt idx="58">
                  <c:v>3.5613645369276004</c:v>
                </c:pt>
                <c:pt idx="59">
                  <c:v>3.5699087744502815</c:v>
                </c:pt>
                <c:pt idx="60">
                  <c:v>3.5782119672736918</c:v>
                </c:pt>
                <c:pt idx="61">
                  <c:v>3.5862841738208968</c:v>
                </c:pt>
                <c:pt idx="62">
                  <c:v>3.5941349005623917</c:v>
                </c:pt>
                <c:pt idx="63">
                  <c:v>3.6017731393639969</c:v>
                </c:pt>
                <c:pt idx="64">
                  <c:v>3.6092074018426796</c:v>
                </c:pt>
                <c:pt idx="65">
                  <c:v>3.6164457510062507</c:v>
                </c:pt>
                <c:pt idx="66">
                  <c:v>3.6234958304242233</c:v>
                </c:pt>
                <c:pt idx="67">
                  <c:v>3.6303648911516833</c:v>
                </c:pt>
                <c:pt idx="68">
                  <c:v>3.6370598166055448</c:v>
                </c:pt>
                <c:pt idx="69">
                  <c:v>3.6435871455725994</c:v>
                </c:pt>
                <c:pt idx="70">
                  <c:v>3.6499530935110172</c:v>
                </c:pt>
                <c:pt idx="71">
                  <c:v>3.6561635722911716</c:v>
                </c:pt>
                <c:pt idx="72">
                  <c:v>3.662224208507586</c:v>
                </c:pt>
                <c:pt idx="73">
                  <c:v>3.6681403604812144</c:v>
                </c:pt>
                <c:pt idx="74">
                  <c:v>3.6739171340600616</c:v>
                </c:pt>
                <c:pt idx="75">
                  <c:v>3.6795593973160603</c:v>
                </c:pt>
                <c:pt idx="76">
                  <c:v>3.6850717942271287</c:v>
                </c:pt>
                <c:pt idx="77">
                  <c:v>3.6904587574252328</c:v>
                </c:pt>
                <c:pt idx="78">
                  <c:v>3.6957245200839908</c:v>
                </c:pt>
                <c:pt idx="79">
                  <c:v>3.7008731270128372</c:v>
                </c:pt>
                <c:pt idx="80">
                  <c:v>3.70590844501884</c:v>
                </c:pt>
                <c:pt idx="81">
                  <c:v>3.7108341725919702</c:v>
                </c:pt>
                <c:pt idx="82">
                  <c:v>3.7156538489647906</c:v>
                </c:pt>
                <c:pt idx="83">
                  <c:v>3.7203708625932146</c:v>
                </c:pt>
                <c:pt idx="84">
                  <c:v>3.7249884591010347</c:v>
                </c:pt>
                <c:pt idx="85">
                  <c:v>3.7295097487273656</c:v>
                </c:pt>
                <c:pt idx="86">
                  <c:v>3.7339377133129172</c:v>
                </c:pt>
                <c:pt idx="87">
                  <c:v>3.7382752128580647</c:v>
                </c:pt>
                <c:pt idx="88">
                  <c:v>3.7425249916830348</c:v>
                </c:pt>
                <c:pt idx="89">
                  <c:v>3.7466896842180915</c:v>
                </c:pt>
                <c:pt idx="90">
                  <c:v>3.750771820449375</c:v>
                </c:pt>
                <c:pt idx="91">
                  <c:v>3.7547738310440724</c:v>
                </c:pt>
                <c:pt idx="92">
                  <c:v>3.7586980521767215</c:v>
                </c:pt>
                <c:pt idx="93">
                  <c:v>3.7625467300767874</c:v>
                </c:pt>
                <c:pt idx="94">
                  <c:v>3.7663220253161147</c:v>
                </c:pt>
                <c:pt idx="95">
                  <c:v>3.7700260168534498</c:v>
                </c:pt>
                <c:pt idx="96">
                  <c:v>3.7736607058519427</c:v>
                </c:pt>
                <c:pt idx="97">
                  <c:v>3.7772280192843475</c:v>
                </c:pt>
                <c:pt idx="98">
                  <c:v>3.7807298133395917</c:v>
                </c:pt>
                <c:pt idx="99">
                  <c:v>3.7841678766433389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5AD-4861-91DA-8E033F1275D8}"/>
            </c:ext>
          </c:extLst>
        </c:ser>
        <c:ser>
          <c:idx val="1"/>
          <c:order val="1"/>
          <c:tx>
            <c:strRef>
              <c:f>'Include Dilute Into Fuel'!$P$12</c:f>
              <c:strCache>
                <c:ptCount val="1"/>
                <c:pt idx="0">
                  <c:v>HQR_2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'Include Dilute Into Fuel'!$N$13:$N$112</c:f>
              <c:numCache>
                <c:formatCode>General</c:formatCode>
                <c:ptCount val="100"/>
                <c:pt idx="0">
                  <c:v>0.01</c:v>
                </c:pt>
                <c:pt idx="1">
                  <c:v>0.02</c:v>
                </c:pt>
                <c:pt idx="2">
                  <c:v>0.03</c:v>
                </c:pt>
                <c:pt idx="3">
                  <c:v>0.04</c:v>
                </c:pt>
                <c:pt idx="4">
                  <c:v>0.05</c:v>
                </c:pt>
                <c:pt idx="5">
                  <c:v>0.06</c:v>
                </c:pt>
                <c:pt idx="6">
                  <c:v>7.0000000000000007E-2</c:v>
                </c:pt>
                <c:pt idx="7">
                  <c:v>0.08</c:v>
                </c:pt>
                <c:pt idx="8">
                  <c:v>0.09</c:v>
                </c:pt>
                <c:pt idx="9">
                  <c:v>0.1</c:v>
                </c:pt>
                <c:pt idx="10">
                  <c:v>0.11</c:v>
                </c:pt>
                <c:pt idx="11">
                  <c:v>0.12</c:v>
                </c:pt>
                <c:pt idx="12">
                  <c:v>0.13</c:v>
                </c:pt>
                <c:pt idx="13">
                  <c:v>0.14000000000000001</c:v>
                </c:pt>
                <c:pt idx="14">
                  <c:v>0.15</c:v>
                </c:pt>
                <c:pt idx="15">
                  <c:v>0.16</c:v>
                </c:pt>
                <c:pt idx="16">
                  <c:v>0.17</c:v>
                </c:pt>
                <c:pt idx="17">
                  <c:v>0.18</c:v>
                </c:pt>
                <c:pt idx="18">
                  <c:v>0.19</c:v>
                </c:pt>
                <c:pt idx="19">
                  <c:v>0.2</c:v>
                </c:pt>
                <c:pt idx="20">
                  <c:v>0.21</c:v>
                </c:pt>
                <c:pt idx="21">
                  <c:v>0.22</c:v>
                </c:pt>
                <c:pt idx="22">
                  <c:v>0.23</c:v>
                </c:pt>
                <c:pt idx="23">
                  <c:v>0.24</c:v>
                </c:pt>
                <c:pt idx="24">
                  <c:v>0.25</c:v>
                </c:pt>
                <c:pt idx="25">
                  <c:v>0.26</c:v>
                </c:pt>
                <c:pt idx="26">
                  <c:v>0.27</c:v>
                </c:pt>
                <c:pt idx="27">
                  <c:v>0.28000000000000003</c:v>
                </c:pt>
                <c:pt idx="28">
                  <c:v>0.28999999999999998</c:v>
                </c:pt>
                <c:pt idx="29">
                  <c:v>0.3</c:v>
                </c:pt>
                <c:pt idx="30">
                  <c:v>0.31</c:v>
                </c:pt>
                <c:pt idx="31">
                  <c:v>0.32</c:v>
                </c:pt>
                <c:pt idx="32">
                  <c:v>0.33</c:v>
                </c:pt>
                <c:pt idx="33">
                  <c:v>0.34</c:v>
                </c:pt>
                <c:pt idx="34">
                  <c:v>0.35</c:v>
                </c:pt>
                <c:pt idx="35">
                  <c:v>0.36</c:v>
                </c:pt>
                <c:pt idx="36">
                  <c:v>0.37</c:v>
                </c:pt>
                <c:pt idx="37">
                  <c:v>0.38</c:v>
                </c:pt>
                <c:pt idx="38">
                  <c:v>0.39</c:v>
                </c:pt>
                <c:pt idx="39">
                  <c:v>0.4</c:v>
                </c:pt>
                <c:pt idx="40">
                  <c:v>0.41</c:v>
                </c:pt>
                <c:pt idx="41">
                  <c:v>0.42</c:v>
                </c:pt>
                <c:pt idx="42">
                  <c:v>0.43</c:v>
                </c:pt>
                <c:pt idx="43">
                  <c:v>0.44</c:v>
                </c:pt>
                <c:pt idx="44">
                  <c:v>0.45</c:v>
                </c:pt>
                <c:pt idx="45">
                  <c:v>0.46</c:v>
                </c:pt>
                <c:pt idx="46">
                  <c:v>0.47</c:v>
                </c:pt>
                <c:pt idx="47">
                  <c:v>0.48</c:v>
                </c:pt>
                <c:pt idx="48">
                  <c:v>0.49</c:v>
                </c:pt>
                <c:pt idx="49">
                  <c:v>0.5</c:v>
                </c:pt>
                <c:pt idx="50">
                  <c:v>0.51</c:v>
                </c:pt>
                <c:pt idx="51">
                  <c:v>0.52</c:v>
                </c:pt>
                <c:pt idx="52">
                  <c:v>0.53</c:v>
                </c:pt>
                <c:pt idx="53">
                  <c:v>0.54</c:v>
                </c:pt>
                <c:pt idx="54">
                  <c:v>0.55000000000000004</c:v>
                </c:pt>
                <c:pt idx="55">
                  <c:v>0.56000000000000005</c:v>
                </c:pt>
                <c:pt idx="56">
                  <c:v>0.56999999999999995</c:v>
                </c:pt>
                <c:pt idx="57">
                  <c:v>0.57999999999999996</c:v>
                </c:pt>
                <c:pt idx="58">
                  <c:v>0.59</c:v>
                </c:pt>
                <c:pt idx="59">
                  <c:v>0.6</c:v>
                </c:pt>
                <c:pt idx="60">
                  <c:v>0.61</c:v>
                </c:pt>
                <c:pt idx="61">
                  <c:v>0.62</c:v>
                </c:pt>
                <c:pt idx="62">
                  <c:v>0.63</c:v>
                </c:pt>
                <c:pt idx="63">
                  <c:v>0.64</c:v>
                </c:pt>
                <c:pt idx="64">
                  <c:v>0.65</c:v>
                </c:pt>
                <c:pt idx="65">
                  <c:v>0.66</c:v>
                </c:pt>
                <c:pt idx="66">
                  <c:v>0.67</c:v>
                </c:pt>
                <c:pt idx="67">
                  <c:v>0.68</c:v>
                </c:pt>
                <c:pt idx="68">
                  <c:v>0.69</c:v>
                </c:pt>
                <c:pt idx="69">
                  <c:v>0.7</c:v>
                </c:pt>
                <c:pt idx="70">
                  <c:v>0.71</c:v>
                </c:pt>
                <c:pt idx="71">
                  <c:v>0.72</c:v>
                </c:pt>
                <c:pt idx="72">
                  <c:v>0.73</c:v>
                </c:pt>
                <c:pt idx="73">
                  <c:v>0.74</c:v>
                </c:pt>
                <c:pt idx="74">
                  <c:v>0.75</c:v>
                </c:pt>
                <c:pt idx="75">
                  <c:v>0.76</c:v>
                </c:pt>
                <c:pt idx="76">
                  <c:v>0.77</c:v>
                </c:pt>
                <c:pt idx="77">
                  <c:v>0.78</c:v>
                </c:pt>
                <c:pt idx="78">
                  <c:v>0.79</c:v>
                </c:pt>
                <c:pt idx="79">
                  <c:v>0.8</c:v>
                </c:pt>
                <c:pt idx="80">
                  <c:v>0.81</c:v>
                </c:pt>
                <c:pt idx="81">
                  <c:v>0.82</c:v>
                </c:pt>
                <c:pt idx="82">
                  <c:v>0.83</c:v>
                </c:pt>
                <c:pt idx="83">
                  <c:v>0.84</c:v>
                </c:pt>
                <c:pt idx="84">
                  <c:v>0.85</c:v>
                </c:pt>
                <c:pt idx="85">
                  <c:v>0.86</c:v>
                </c:pt>
                <c:pt idx="86">
                  <c:v>0.87</c:v>
                </c:pt>
                <c:pt idx="87">
                  <c:v>0.88</c:v>
                </c:pt>
                <c:pt idx="88">
                  <c:v>0.89</c:v>
                </c:pt>
                <c:pt idx="89">
                  <c:v>0.9</c:v>
                </c:pt>
                <c:pt idx="90">
                  <c:v>0.91</c:v>
                </c:pt>
                <c:pt idx="91">
                  <c:v>0.92</c:v>
                </c:pt>
                <c:pt idx="92">
                  <c:v>0.93</c:v>
                </c:pt>
                <c:pt idx="93">
                  <c:v>0.94</c:v>
                </c:pt>
                <c:pt idx="94">
                  <c:v>0.95</c:v>
                </c:pt>
                <c:pt idx="95">
                  <c:v>0.96</c:v>
                </c:pt>
                <c:pt idx="96">
                  <c:v>0.97</c:v>
                </c:pt>
                <c:pt idx="97">
                  <c:v>0.98</c:v>
                </c:pt>
                <c:pt idx="98">
                  <c:v>0.99</c:v>
                </c:pt>
                <c:pt idx="99">
                  <c:v>1</c:v>
                </c:pt>
              </c:numCache>
            </c:numRef>
          </c:cat>
          <c:val>
            <c:numRef>
              <c:f>'Include Dilute Into Fuel'!$P$13:$P$112</c:f>
              <c:numCache>
                <c:formatCode>General</c:formatCode>
                <c:ptCount val="100"/>
                <c:pt idx="0">
                  <c:v>2.5769177030612145</c:v>
                </c:pt>
                <c:pt idx="1">
                  <c:v>2.3364086785829645</c:v>
                </c:pt>
                <c:pt idx="2">
                  <c:v>2.1332070012831355</c:v>
                </c:pt>
                <c:pt idx="3">
                  <c:v>1.9592568928965484</c:v>
                </c:pt>
                <c:pt idx="4">
                  <c:v>1.808666160512908</c:v>
                </c:pt>
                <c:pt idx="5">
                  <c:v>1.6770255407122419</c:v>
                </c:pt>
                <c:pt idx="6">
                  <c:v>1.560969791272464</c:v>
                </c:pt>
                <c:pt idx="7">
                  <c:v>1.4578859573508522</c:v>
                </c:pt>
                <c:pt idx="8">
                  <c:v>1.3657142839947018</c:v>
                </c:pt>
                <c:pt idx="9">
                  <c:v>1.2828091749860784</c:v>
                </c:pt>
                <c:pt idx="10">
                  <c:v>1.2078400804424347</c:v>
                </c:pt>
                <c:pt idx="11">
                  <c:v>1.139719546701808</c:v>
                </c:pt>
                <c:pt idx="12">
                  <c:v>1.0775501232123097</c:v>
                </c:pt>
                <c:pt idx="13">
                  <c:v>1.0205846019252434</c:v>
                </c:pt>
                <c:pt idx="14">
                  <c:v>0.96819584010270421</c:v>
                </c:pt>
                <c:pt idx="15">
                  <c:v>0.91985357576609283</c:v>
                </c:pt>
                <c:pt idx="16">
                  <c:v>0.87510641569174152</c:v>
                </c:pt>
                <c:pt idx="17">
                  <c:v>0.83356769787427054</c:v>
                </c:pt>
                <c:pt idx="18">
                  <c:v>0.79490428979048589</c:v>
                </c:pt>
                <c:pt idx="19">
                  <c:v>0.75882763500059613</c:v>
                </c:pt>
                <c:pt idx="20">
                  <c:v>0.72508653864563399</c:v>
                </c:pt>
                <c:pt idx="21">
                  <c:v>0.69346131018599233</c:v>
                </c:pt>
                <c:pt idx="22">
                  <c:v>0.66375897454830635</c:v>
                </c:pt>
                <c:pt idx="23">
                  <c:v>0.6358093310223436</c:v>
                </c:pt>
                <c:pt idx="24">
                  <c:v>0.6094616898398556</c:v>
                </c:pt>
                <c:pt idx="25">
                  <c:v>0.58458215427250027</c:v>
                </c:pt>
                <c:pt idx="26">
                  <c:v>0.56105134474428187</c:v>
                </c:pt>
                <c:pt idx="27">
                  <c:v>0.53876248330569565</c:v>
                </c:pt>
                <c:pt idx="28">
                  <c:v>0.51761977361196998</c:v>
                </c:pt>
                <c:pt idx="29">
                  <c:v>0.49753702455398885</c:v>
                </c:pt>
                <c:pt idx="30">
                  <c:v>0.47843647583420351</c:v>
                </c:pt>
                <c:pt idx="31">
                  <c:v>0.46024779174437774</c:v>
                </c:pt>
                <c:pt idx="32">
                  <c:v>0.4429071956954187</c:v>
                </c:pt>
                <c:pt idx="33">
                  <c:v>0.42635672305252387</c:v>
                </c:pt>
                <c:pt idx="34">
                  <c:v>0.41054357382889178</c:v>
                </c:pt>
                <c:pt idx="35">
                  <c:v>0.39541955000682877</c:v>
                </c:pt>
                <c:pt idx="36">
                  <c:v>0.38094056485351219</c:v>
                </c:pt>
                <c:pt idx="37">
                  <c:v>0.36706621370882209</c:v>
                </c:pt>
                <c:pt idx="38">
                  <c:v>0.35375939744436408</c:v>
                </c:pt>
                <c:pt idx="39">
                  <c:v>0.34098599120396289</c:v>
                </c:pt>
                <c:pt idx="40">
                  <c:v>0.32871455219750129</c:v>
                </c:pt>
                <c:pt idx="41">
                  <c:v>0.31691606128012395</c:v>
                </c:pt>
                <c:pt idx="42">
                  <c:v>0.3055636938455929</c:v>
                </c:pt>
                <c:pt idx="43">
                  <c:v>0.29463261622629522</c:v>
                </c:pt>
                <c:pt idx="44">
                  <c:v>0.28409980434729676</c:v>
                </c:pt>
                <c:pt idx="45">
                  <c:v>0.2739438818473805</c:v>
                </c:pt>
                <c:pt idx="46">
                  <c:v>0.26414497527190661</c:v>
                </c:pt>
                <c:pt idx="47">
                  <c:v>0.25468458427330787</c:v>
                </c:pt>
                <c:pt idx="48">
                  <c:v>0.24554546503543065</c:v>
                </c:pt>
                <c:pt idx="49">
                  <c:v>0.23671152537619256</c:v>
                </c:pt>
                <c:pt idx="50">
                  <c:v>0.22816773018607625</c:v>
                </c:pt>
                <c:pt idx="51">
                  <c:v>0.21990001603349965</c:v>
                </c:pt>
                <c:pt idx="52">
                  <c:v>0.2118952139167945</c:v>
                </c:pt>
                <c:pt idx="53">
                  <c:v>0.20414097927027114</c:v>
                </c:pt>
                <c:pt idx="54">
                  <c:v>0.19662572844187631</c:v>
                </c:pt>
                <c:pt idx="55">
                  <c:v>0.18933858095495315</c:v>
                </c:pt>
                <c:pt idx="56">
                  <c:v>0.18226930694883031</c:v>
                </c:pt>
                <c:pt idx="57">
                  <c:v>0.17540827926428862</c:v>
                </c:pt>
                <c:pt idx="58">
                  <c:v>0.16874642970195697</c:v>
                </c:pt>
                <c:pt idx="59">
                  <c:v>0.16227520903570708</c:v>
                </c:pt>
                <c:pt idx="60">
                  <c:v>0.15598655041028017</c:v>
                </c:pt>
                <c:pt idx="61">
                  <c:v>0.14987283579363422</c:v>
                </c:pt>
                <c:pt idx="62">
                  <c:v>0.143926865190666</c:v>
                </c:pt>
                <c:pt idx="63">
                  <c:v>0.13814182835671879</c:v>
                </c:pt>
                <c:pt idx="64">
                  <c:v>0.13251127877723112</c:v>
                </c:pt>
                <c:pt idx="65">
                  <c:v>0.12702910970450934</c:v>
                </c:pt>
                <c:pt idx="66">
                  <c:v>0.12168953206435384</c:v>
                </c:pt>
                <c:pt idx="67">
                  <c:v>0.11648705406450142</c:v>
                </c:pt>
                <c:pt idx="68">
                  <c:v>0.1114164623538868</c:v>
                </c:pt>
                <c:pt idx="69">
                  <c:v>0.10647280459684458</c:v>
                </c:pt>
                <c:pt idx="70">
                  <c:v>0.10165137333981308</c:v>
                </c:pt>
                <c:pt idx="71">
                  <c:v>9.6947691060059363E-2</c:v>
                </c:pt>
                <c:pt idx="72">
                  <c:v>9.2357496296609665E-2</c:v>
                </c:pt>
                <c:pt idx="73">
                  <c:v>8.7876730773086775E-2</c:v>
                </c:pt>
                <c:pt idx="74">
                  <c:v>8.3501527430664815E-2</c:v>
                </c:pt>
                <c:pt idx="75">
                  <c:v>7.9228199296970711E-2</c:v>
                </c:pt>
                <c:pt idx="76">
                  <c:v>7.505322912358936E-2</c:v>
                </c:pt>
                <c:pt idx="77">
                  <c:v>7.0973259730959692E-2</c:v>
                </c:pt>
                <c:pt idx="78">
                  <c:v>6.6985085004957118E-2</c:v>
                </c:pt>
                <c:pt idx="79">
                  <c:v>6.3085641494415756E-2</c:v>
                </c:pt>
                <c:pt idx="80">
                  <c:v>5.9272000563310064E-2</c:v>
                </c:pt>
                <c:pt idx="81">
                  <c:v>5.5541361055344456E-2</c:v>
                </c:pt>
                <c:pt idx="82">
                  <c:v>5.1891042432338247E-2</c:v>
                </c:pt>
                <c:pt idx="83">
                  <c:v>4.8318478351083619E-2</c:v>
                </c:pt>
                <c:pt idx="84">
                  <c:v>4.482121064633119E-2</c:v>
                </c:pt>
                <c:pt idx="85">
                  <c:v>4.1396883690257263E-2</c:v>
                </c:pt>
                <c:pt idx="86">
                  <c:v>3.8043239101213822E-2</c:v>
                </c:pt>
                <c:pt idx="87">
                  <c:v>3.4758110776785492E-2</c:v>
                </c:pt>
                <c:pt idx="88">
                  <c:v>3.1539420228197834E-2</c:v>
                </c:pt>
                <c:pt idx="89">
                  <c:v>2.8385172194959941E-2</c:v>
                </c:pt>
                <c:pt idx="90">
                  <c:v>2.5293450520298518E-2</c:v>
                </c:pt>
                <c:pt idx="91">
                  <c:v>2.2262414269467456E-2</c:v>
                </c:pt>
                <c:pt idx="92">
                  <c:v>1.9290294074409537E-2</c:v>
                </c:pt>
                <c:pt idx="93">
                  <c:v>1.6375388689519463E-2</c:v>
                </c:pt>
                <c:pt idx="94">
                  <c:v>1.3516061744420341E-2</c:v>
                </c:pt>
                <c:pt idx="95">
                  <c:v>1.0710738680730619E-2</c:v>
                </c:pt>
                <c:pt idx="96">
                  <c:v>7.9579038607721295E-3</c:v>
                </c:pt>
                <c:pt idx="97">
                  <c:v>5.2560978370643132E-3</c:v>
                </c:pt>
                <c:pt idx="98">
                  <c:v>2.6039147722686654E-3</c:v>
                </c:pt>
                <c:pt idx="9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5AD-4861-91DA-8E033F1275D8}"/>
            </c:ext>
          </c:extLst>
        </c:ser>
        <c:ser>
          <c:idx val="2"/>
          <c:order val="2"/>
          <c:tx>
            <c:strRef>
              <c:f>'Include Dilute Into Fuel'!$Q$12</c:f>
              <c:strCache>
                <c:ptCount val="1"/>
                <c:pt idx="0">
                  <c:v>y = 1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'Include Dilute Into Fuel'!$N$13:$N$112</c:f>
              <c:numCache>
                <c:formatCode>General</c:formatCode>
                <c:ptCount val="100"/>
                <c:pt idx="0">
                  <c:v>0.01</c:v>
                </c:pt>
                <c:pt idx="1">
                  <c:v>0.02</c:v>
                </c:pt>
                <c:pt idx="2">
                  <c:v>0.03</c:v>
                </c:pt>
                <c:pt idx="3">
                  <c:v>0.04</c:v>
                </c:pt>
                <c:pt idx="4">
                  <c:v>0.05</c:v>
                </c:pt>
                <c:pt idx="5">
                  <c:v>0.06</c:v>
                </c:pt>
                <c:pt idx="6">
                  <c:v>7.0000000000000007E-2</c:v>
                </c:pt>
                <c:pt idx="7">
                  <c:v>0.08</c:v>
                </c:pt>
                <c:pt idx="8">
                  <c:v>0.09</c:v>
                </c:pt>
                <c:pt idx="9">
                  <c:v>0.1</c:v>
                </c:pt>
                <c:pt idx="10">
                  <c:v>0.11</c:v>
                </c:pt>
                <c:pt idx="11">
                  <c:v>0.12</c:v>
                </c:pt>
                <c:pt idx="12">
                  <c:v>0.13</c:v>
                </c:pt>
                <c:pt idx="13">
                  <c:v>0.14000000000000001</c:v>
                </c:pt>
                <c:pt idx="14">
                  <c:v>0.15</c:v>
                </c:pt>
                <c:pt idx="15">
                  <c:v>0.16</c:v>
                </c:pt>
                <c:pt idx="16">
                  <c:v>0.17</c:v>
                </c:pt>
                <c:pt idx="17">
                  <c:v>0.18</c:v>
                </c:pt>
                <c:pt idx="18">
                  <c:v>0.19</c:v>
                </c:pt>
                <c:pt idx="19">
                  <c:v>0.2</c:v>
                </c:pt>
                <c:pt idx="20">
                  <c:v>0.21</c:v>
                </c:pt>
                <c:pt idx="21">
                  <c:v>0.22</c:v>
                </c:pt>
                <c:pt idx="22">
                  <c:v>0.23</c:v>
                </c:pt>
                <c:pt idx="23">
                  <c:v>0.24</c:v>
                </c:pt>
                <c:pt idx="24">
                  <c:v>0.25</c:v>
                </c:pt>
                <c:pt idx="25">
                  <c:v>0.26</c:v>
                </c:pt>
                <c:pt idx="26">
                  <c:v>0.27</c:v>
                </c:pt>
                <c:pt idx="27">
                  <c:v>0.28000000000000003</c:v>
                </c:pt>
                <c:pt idx="28">
                  <c:v>0.28999999999999998</c:v>
                </c:pt>
                <c:pt idx="29">
                  <c:v>0.3</c:v>
                </c:pt>
                <c:pt idx="30">
                  <c:v>0.31</c:v>
                </c:pt>
                <c:pt idx="31">
                  <c:v>0.32</c:v>
                </c:pt>
                <c:pt idx="32">
                  <c:v>0.33</c:v>
                </c:pt>
                <c:pt idx="33">
                  <c:v>0.34</c:v>
                </c:pt>
                <c:pt idx="34">
                  <c:v>0.35</c:v>
                </c:pt>
                <c:pt idx="35">
                  <c:v>0.36</c:v>
                </c:pt>
                <c:pt idx="36">
                  <c:v>0.37</c:v>
                </c:pt>
                <c:pt idx="37">
                  <c:v>0.38</c:v>
                </c:pt>
                <c:pt idx="38">
                  <c:v>0.39</c:v>
                </c:pt>
                <c:pt idx="39">
                  <c:v>0.4</c:v>
                </c:pt>
                <c:pt idx="40">
                  <c:v>0.41</c:v>
                </c:pt>
                <c:pt idx="41">
                  <c:v>0.42</c:v>
                </c:pt>
                <c:pt idx="42">
                  <c:v>0.43</c:v>
                </c:pt>
                <c:pt idx="43">
                  <c:v>0.44</c:v>
                </c:pt>
                <c:pt idx="44">
                  <c:v>0.45</c:v>
                </c:pt>
                <c:pt idx="45">
                  <c:v>0.46</c:v>
                </c:pt>
                <c:pt idx="46">
                  <c:v>0.47</c:v>
                </c:pt>
                <c:pt idx="47">
                  <c:v>0.48</c:v>
                </c:pt>
                <c:pt idx="48">
                  <c:v>0.49</c:v>
                </c:pt>
                <c:pt idx="49">
                  <c:v>0.5</c:v>
                </c:pt>
                <c:pt idx="50">
                  <c:v>0.51</c:v>
                </c:pt>
                <c:pt idx="51">
                  <c:v>0.52</c:v>
                </c:pt>
                <c:pt idx="52">
                  <c:v>0.53</c:v>
                </c:pt>
                <c:pt idx="53">
                  <c:v>0.54</c:v>
                </c:pt>
                <c:pt idx="54">
                  <c:v>0.55000000000000004</c:v>
                </c:pt>
                <c:pt idx="55">
                  <c:v>0.56000000000000005</c:v>
                </c:pt>
                <c:pt idx="56">
                  <c:v>0.56999999999999995</c:v>
                </c:pt>
                <c:pt idx="57">
                  <c:v>0.57999999999999996</c:v>
                </c:pt>
                <c:pt idx="58">
                  <c:v>0.59</c:v>
                </c:pt>
                <c:pt idx="59">
                  <c:v>0.6</c:v>
                </c:pt>
                <c:pt idx="60">
                  <c:v>0.61</c:v>
                </c:pt>
                <c:pt idx="61">
                  <c:v>0.62</c:v>
                </c:pt>
                <c:pt idx="62">
                  <c:v>0.63</c:v>
                </c:pt>
                <c:pt idx="63">
                  <c:v>0.64</c:v>
                </c:pt>
                <c:pt idx="64">
                  <c:v>0.65</c:v>
                </c:pt>
                <c:pt idx="65">
                  <c:v>0.66</c:v>
                </c:pt>
                <c:pt idx="66">
                  <c:v>0.67</c:v>
                </c:pt>
                <c:pt idx="67">
                  <c:v>0.68</c:v>
                </c:pt>
                <c:pt idx="68">
                  <c:v>0.69</c:v>
                </c:pt>
                <c:pt idx="69">
                  <c:v>0.7</c:v>
                </c:pt>
                <c:pt idx="70">
                  <c:v>0.71</c:v>
                </c:pt>
                <c:pt idx="71">
                  <c:v>0.72</c:v>
                </c:pt>
                <c:pt idx="72">
                  <c:v>0.73</c:v>
                </c:pt>
                <c:pt idx="73">
                  <c:v>0.74</c:v>
                </c:pt>
                <c:pt idx="74">
                  <c:v>0.75</c:v>
                </c:pt>
                <c:pt idx="75">
                  <c:v>0.76</c:v>
                </c:pt>
                <c:pt idx="76">
                  <c:v>0.77</c:v>
                </c:pt>
                <c:pt idx="77">
                  <c:v>0.78</c:v>
                </c:pt>
                <c:pt idx="78">
                  <c:v>0.79</c:v>
                </c:pt>
                <c:pt idx="79">
                  <c:v>0.8</c:v>
                </c:pt>
                <c:pt idx="80">
                  <c:v>0.81</c:v>
                </c:pt>
                <c:pt idx="81">
                  <c:v>0.82</c:v>
                </c:pt>
                <c:pt idx="82">
                  <c:v>0.83</c:v>
                </c:pt>
                <c:pt idx="83">
                  <c:v>0.84</c:v>
                </c:pt>
                <c:pt idx="84">
                  <c:v>0.85</c:v>
                </c:pt>
                <c:pt idx="85">
                  <c:v>0.86</c:v>
                </c:pt>
                <c:pt idx="86">
                  <c:v>0.87</c:v>
                </c:pt>
                <c:pt idx="87">
                  <c:v>0.88</c:v>
                </c:pt>
                <c:pt idx="88">
                  <c:v>0.89</c:v>
                </c:pt>
                <c:pt idx="89">
                  <c:v>0.9</c:v>
                </c:pt>
                <c:pt idx="90">
                  <c:v>0.91</c:v>
                </c:pt>
                <c:pt idx="91">
                  <c:v>0.92</c:v>
                </c:pt>
                <c:pt idx="92">
                  <c:v>0.93</c:v>
                </c:pt>
                <c:pt idx="93">
                  <c:v>0.94</c:v>
                </c:pt>
                <c:pt idx="94">
                  <c:v>0.95</c:v>
                </c:pt>
                <c:pt idx="95">
                  <c:v>0.96</c:v>
                </c:pt>
                <c:pt idx="96">
                  <c:v>0.97</c:v>
                </c:pt>
                <c:pt idx="97">
                  <c:v>0.98</c:v>
                </c:pt>
                <c:pt idx="98">
                  <c:v>0.99</c:v>
                </c:pt>
                <c:pt idx="99">
                  <c:v>1</c:v>
                </c:pt>
              </c:numCache>
            </c:numRef>
          </c:cat>
          <c:val>
            <c:numRef>
              <c:f>'Include Dilute Into Fuel'!$Q$13:$Q$112</c:f>
              <c:numCache>
                <c:formatCode>General</c:formatCode>
                <c:ptCount val="10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1</c:v>
                </c:pt>
                <c:pt idx="79">
                  <c:v>1</c:v>
                </c:pt>
                <c:pt idx="80">
                  <c:v>1</c:v>
                </c:pt>
                <c:pt idx="81">
                  <c:v>1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1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  <c:pt idx="92">
                  <c:v>1</c:v>
                </c:pt>
                <c:pt idx="93">
                  <c:v>1</c:v>
                </c:pt>
                <c:pt idx="94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5AD-4861-91DA-8E033F1275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9591688"/>
        <c:axId val="409592864"/>
        <c:extLst/>
      </c:lineChart>
      <c:catAx>
        <c:axId val="4095916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x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9592864"/>
        <c:crosses val="autoZero"/>
        <c:auto val="1"/>
        <c:lblAlgn val="ctr"/>
        <c:lblOffset val="100"/>
        <c:noMultiLvlLbl val="0"/>
      </c:catAx>
      <c:valAx>
        <c:axId val="40959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HQR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9591688"/>
        <c:crosses val="autoZero"/>
        <c:crossBetween val="between"/>
      </c:valAx>
      <c:spPr>
        <a:noFill/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LFL Comparision Nitrogen Dilute in Hydrogen</a:t>
            </a:r>
            <a:r>
              <a:rPr lang="en-US" baseline="0"/>
              <a:t> Fuel Mixture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'Terpstra Comparison'!$B$12</c:f>
              <c:strCache>
                <c:ptCount val="1"/>
                <c:pt idx="0">
                  <c:v>LFL obs</c:v>
                </c:pt>
              </c:strCache>
            </c:strRef>
          </c:tx>
          <c:spPr>
            <a:ln w="1905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rgbClr val="FFC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2.2035004259309807E-2"/>
                  <c:y val="4.17454647518949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003-4D17-9D72-DB37285027F4}"/>
                </c:ext>
              </c:extLst>
            </c:dLbl>
            <c:dLbl>
              <c:idx val="1"/>
              <c:layout>
                <c:manualLayout>
                  <c:x val="4.35899971872045E-2"/>
                  <c:y val="6.51089437184567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003-4D17-9D72-DB37285027F4}"/>
                </c:ext>
              </c:extLst>
            </c:dLbl>
            <c:dLbl>
              <c:idx val="2"/>
              <c:layout>
                <c:manualLayout>
                  <c:x val="2.5954093882563398E-2"/>
                  <c:y val="2.17196256376993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003-4D17-9D72-DB37285027F4}"/>
                </c:ext>
              </c:extLst>
            </c:dLbl>
            <c:dLbl>
              <c:idx val="3"/>
              <c:layout>
                <c:manualLayout>
                  <c:x val="-3.4390782918385576E-3"/>
                  <c:y val="5.50960241613588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003-4D17-9D72-DB37285027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'Terpstra Comparison'!$A$13:$A$18</c:f>
              <c:numCache>
                <c:formatCode>General</c:formatCode>
                <c:ptCount val="4"/>
                <c:pt idx="0">
                  <c:v>0</c:v>
                </c:pt>
                <c:pt idx="1">
                  <c:v>20</c:v>
                </c:pt>
                <c:pt idx="2">
                  <c:v>50</c:v>
                </c:pt>
                <c:pt idx="3">
                  <c:v>80</c:v>
                </c:pt>
              </c:numCache>
            </c:numRef>
          </c:xVal>
          <c:yVal>
            <c:numRef>
              <c:f>'Terpstra Comparison'!$B$13:$B$18</c:f>
              <c:numCache>
                <c:formatCode>General</c:formatCode>
                <c:ptCount val="4"/>
                <c:pt idx="0">
                  <c:v>3.9E-2</c:v>
                </c:pt>
                <c:pt idx="1">
                  <c:v>4.9000000000000002E-2</c:v>
                </c:pt>
                <c:pt idx="2">
                  <c:v>7.8E-2</c:v>
                </c:pt>
                <c:pt idx="3">
                  <c:v>0.19500000000000001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9003-4D17-9D72-DB37285027F4}"/>
            </c:ext>
          </c:extLst>
        </c:ser>
        <c:ser>
          <c:idx val="1"/>
          <c:order val="1"/>
          <c:tx>
            <c:strRef>
              <c:f>'Terpstra Comparison'!$C$12</c:f>
              <c:strCache>
                <c:ptCount val="1"/>
                <c:pt idx="0">
                  <c:v>LFL calc</c:v>
                </c:pt>
              </c:strCache>
            </c:strRef>
          </c:tx>
          <c:spPr>
            <a:ln w="19050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rgbClr val="00B0F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8904057445830723E-3"/>
                  <c:y val="-8.50848496380106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003-4D17-9D72-DB37285027F4}"/>
                </c:ext>
              </c:extLst>
            </c:dLbl>
            <c:dLbl>
              <c:idx val="1"/>
              <c:layout>
                <c:manualLayout>
                  <c:x val="-7.5393563774774588E-2"/>
                  <c:y val="-5.50460909667171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003-4D17-9D72-DB37285027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'Terpstra Comparison'!$A$13:$A$18</c:f>
              <c:numCache>
                <c:formatCode>General</c:formatCode>
                <c:ptCount val="4"/>
                <c:pt idx="0">
                  <c:v>0</c:v>
                </c:pt>
                <c:pt idx="1">
                  <c:v>20</c:v>
                </c:pt>
                <c:pt idx="2">
                  <c:v>50</c:v>
                </c:pt>
                <c:pt idx="3">
                  <c:v>80</c:v>
                </c:pt>
              </c:numCache>
            </c:numRef>
          </c:xVal>
          <c:yVal>
            <c:numRef>
              <c:f>'Terpstra Comparison'!$C$13:$C$18</c:f>
              <c:numCache>
                <c:formatCode>General</c:formatCode>
                <c:ptCount val="4"/>
                <c:pt idx="0">
                  <c:v>0.04</c:v>
                </c:pt>
                <c:pt idx="1">
                  <c:v>0.05</c:v>
                </c:pt>
                <c:pt idx="2">
                  <c:v>0.08</c:v>
                </c:pt>
                <c:pt idx="3">
                  <c:v>0.2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9003-4D17-9D72-DB37285027F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409586200"/>
        <c:axId val="409590904"/>
      </c:scatterChart>
      <c:valAx>
        <c:axId val="4095862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</a:t>
                </a:r>
                <a:r>
                  <a:rPr lang="en-US" baseline="0"/>
                  <a:t> Hydrogen Fuel in Mixture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9590904"/>
        <c:crosses val="autoZero"/>
        <c:crossBetween val="midCat"/>
      </c:valAx>
      <c:valAx>
        <c:axId val="409590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LFL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958620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UFL Comparision Nitrogen Dilute in Hydrogen</a:t>
            </a:r>
            <a:r>
              <a:rPr lang="en-US" baseline="0"/>
              <a:t> Fuel Mixture</a:t>
            </a:r>
            <a:endParaRPr lang="en-US"/>
          </a:p>
        </c:rich>
      </c:tx>
      <c:layout>
        <c:manualLayout>
          <c:xMode val="edge"/>
          <c:yMode val="edge"/>
          <c:x val="0.279545420058191"/>
          <c:y val="1.9156860959068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'Terpstra Comparison'!$F$12</c:f>
              <c:strCache>
                <c:ptCount val="1"/>
                <c:pt idx="0">
                  <c:v>UFL obs</c:v>
                </c:pt>
              </c:strCache>
            </c:strRef>
          </c:tx>
          <c:spPr>
            <a:ln w="1905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rgbClr val="FFC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1787678845109089E-3"/>
                  <c:y val="4.38232112615647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7D1-4F76-A791-5CB00DCCB8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'Terpstra Comparison'!$A$13:$A$18</c:f>
              <c:numCache>
                <c:formatCode>General</c:formatCode>
                <c:ptCount val="4"/>
                <c:pt idx="0">
                  <c:v>0</c:v>
                </c:pt>
                <c:pt idx="1">
                  <c:v>20</c:v>
                </c:pt>
                <c:pt idx="2">
                  <c:v>50</c:v>
                </c:pt>
                <c:pt idx="3">
                  <c:v>80</c:v>
                </c:pt>
              </c:numCache>
            </c:numRef>
          </c:xVal>
          <c:yVal>
            <c:numRef>
              <c:f>'Terpstra Comparison'!$F$13:$F$18</c:f>
              <c:numCache>
                <c:formatCode>General</c:formatCode>
                <c:ptCount val="4"/>
                <c:pt idx="0">
                  <c:v>0.74099999999999999</c:v>
                </c:pt>
                <c:pt idx="1">
                  <c:v>0.751</c:v>
                </c:pt>
                <c:pt idx="2">
                  <c:v>0.75800000000000001</c:v>
                </c:pt>
                <c:pt idx="3">
                  <c:v>0.76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7D1-4F76-A791-5CB00DCCB8E2}"/>
            </c:ext>
          </c:extLst>
        </c:ser>
        <c:ser>
          <c:idx val="1"/>
          <c:order val="1"/>
          <c:tx>
            <c:strRef>
              <c:f>'Terpstra Comparison'!$G$12</c:f>
              <c:strCache>
                <c:ptCount val="1"/>
                <c:pt idx="0">
                  <c:v>UFL calc</c:v>
                </c:pt>
              </c:strCache>
            </c:strRef>
          </c:tx>
          <c:spPr>
            <a:ln w="19050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rgbClr val="00B0F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4740714419179346E-2"/>
                  <c:y val="-7.96694632759751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7D1-4F76-A791-5CB00DCCB8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'Terpstra Comparison'!$A$13:$A$18</c:f>
              <c:numCache>
                <c:formatCode>General</c:formatCode>
                <c:ptCount val="4"/>
                <c:pt idx="0">
                  <c:v>0</c:v>
                </c:pt>
                <c:pt idx="1">
                  <c:v>20</c:v>
                </c:pt>
                <c:pt idx="2">
                  <c:v>50</c:v>
                </c:pt>
                <c:pt idx="3">
                  <c:v>80</c:v>
                </c:pt>
              </c:numCache>
            </c:numRef>
          </c:xVal>
          <c:yVal>
            <c:numRef>
              <c:f>'Terpstra Comparison'!$G$13:$G$18</c:f>
              <c:numCache>
                <c:formatCode>General</c:formatCode>
                <c:ptCount val="4"/>
                <c:pt idx="0">
                  <c:v>0.75</c:v>
                </c:pt>
                <c:pt idx="1">
                  <c:v>0.77700000000000002</c:v>
                </c:pt>
                <c:pt idx="2">
                  <c:v>0.82399999999999995</c:v>
                </c:pt>
                <c:pt idx="3">
                  <c:v>0.875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7D1-4F76-A791-5CB00DCCB8E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409588160"/>
        <c:axId val="409586984"/>
      </c:scatterChart>
      <c:valAx>
        <c:axId val="4095881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</a:t>
                </a:r>
                <a:r>
                  <a:rPr lang="en-US" baseline="0"/>
                  <a:t> Hydrogen Fuel in Mixture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9586984"/>
        <c:crosses val="autoZero"/>
        <c:crossBetween val="midCat"/>
      </c:valAx>
      <c:valAx>
        <c:axId val="409586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UFL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958816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LFLs</a:t>
            </a:r>
            <a:r>
              <a:rPr lang="en-US" baseline="0"/>
              <a:t> of Isobutane Mixture with Inert Nitrogen 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'Kondo Comparison Nitrogen '!$C$35</c:f>
              <c:strCache>
                <c:ptCount val="1"/>
                <c:pt idx="0">
                  <c:v>LFL Observed</c:v>
                </c:pt>
              </c:strCache>
            </c:strRef>
          </c:tx>
          <c:spPr>
            <a:ln w="1905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rgbClr val="FFC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2.1567408690883871E-2"/>
                  <c:y val="2.30987014239194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332-4FFD-A3F0-2E51348323D6}"/>
                </c:ext>
              </c:extLst>
            </c:dLbl>
            <c:dLbl>
              <c:idx val="1"/>
              <c:layout>
                <c:manualLayout>
                  <c:x val="-5.4300320858244365E-3"/>
                  <c:y val="3.06886361743859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332-4FFD-A3F0-2E51348323D6}"/>
                </c:ext>
              </c:extLst>
            </c:dLbl>
            <c:dLbl>
              <c:idx val="2"/>
              <c:layout>
                <c:manualLayout>
                  <c:x val="4.1997236348826567E-3"/>
                  <c:y val="2.8158657924230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332-4FFD-A3F0-2E51348323D6}"/>
                </c:ext>
              </c:extLst>
            </c:dLbl>
            <c:dLbl>
              <c:idx val="3"/>
              <c:layout>
                <c:manualLayout>
                  <c:x val="-1.9005112300385464E-2"/>
                  <c:y val="4.5868505675319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332-4FFD-A3F0-2E51348323D6}"/>
                </c:ext>
              </c:extLst>
            </c:dLbl>
            <c:dLbl>
              <c:idx val="4"/>
              <c:layout>
                <c:manualLayout>
                  <c:x val="1.1263040962269971E-2"/>
                  <c:y val="3.82785709248525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332-4FFD-A3F0-2E51348323D6}"/>
                </c:ext>
              </c:extLst>
            </c:dLbl>
            <c:dLbl>
              <c:idx val="5"/>
              <c:layout>
                <c:manualLayout>
                  <c:x val="1.3384147245795265E-2"/>
                  <c:y val="-1.9910928828723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332-4FFD-A3F0-2E51348323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'Kondo Comparison Nitrogen '!$A$36:$A$42</c:f>
              <c:numCache>
                <c:formatCode>General</c:formatCode>
                <c:ptCount val="7"/>
                <c:pt idx="0">
                  <c:v>0.15</c:v>
                </c:pt>
                <c:pt idx="1">
                  <c:v>0.3</c:v>
                </c:pt>
                <c:pt idx="2">
                  <c:v>0.45</c:v>
                </c:pt>
                <c:pt idx="3">
                  <c:v>0.6</c:v>
                </c:pt>
                <c:pt idx="4">
                  <c:v>0.75</c:v>
                </c:pt>
                <c:pt idx="5">
                  <c:v>0.85</c:v>
                </c:pt>
                <c:pt idx="6">
                  <c:v>0.95499999999999996</c:v>
                </c:pt>
              </c:numCache>
            </c:numRef>
          </c:xVal>
          <c:yVal>
            <c:numRef>
              <c:f>'Kondo Comparison Nitrogen '!$C$36:$C$42</c:f>
              <c:numCache>
                <c:formatCode>0.0</c:formatCode>
                <c:ptCount val="7"/>
                <c:pt idx="0">
                  <c:v>1.9882352941176471</c:v>
                </c:pt>
                <c:pt idx="1">
                  <c:v>2.4142857142857141</c:v>
                </c:pt>
                <c:pt idx="2">
                  <c:v>3.0727272727272723</c:v>
                </c:pt>
                <c:pt idx="3">
                  <c:v>4.2249999999999996</c:v>
                </c:pt>
                <c:pt idx="4">
                  <c:v>6.7600000000000016</c:v>
                </c:pt>
                <c:pt idx="5">
                  <c:v>11.399999999999999</c:v>
                </c:pt>
                <c:pt idx="6">
                  <c:v>43.333333333333343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332-4FFD-A3F0-2E51348323D6}"/>
            </c:ext>
          </c:extLst>
        </c:ser>
        <c:ser>
          <c:idx val="1"/>
          <c:order val="1"/>
          <c:tx>
            <c:strRef>
              <c:f>'Kondo Comparison Nitrogen '!$D$35</c:f>
              <c:strCache>
                <c:ptCount val="1"/>
                <c:pt idx="0">
                  <c:v>LFL Calculated</c:v>
                </c:pt>
              </c:strCache>
            </c:strRef>
          </c:tx>
          <c:spPr>
            <a:ln w="19050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3303434308236093E-2"/>
                  <c:y val="-3.50907983296565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D332-4FFD-A3F0-2E51348323D6}"/>
                </c:ext>
              </c:extLst>
            </c:dLbl>
            <c:dLbl>
              <c:idx val="1"/>
              <c:layout>
                <c:manualLayout>
                  <c:x val="-4.2837929308571464E-2"/>
                  <c:y val="-4.01507548299675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332-4FFD-A3F0-2E51348323D6}"/>
                </c:ext>
              </c:extLst>
            </c:dLbl>
            <c:dLbl>
              <c:idx val="2"/>
              <c:layout>
                <c:manualLayout>
                  <c:x val="-1.928088952049236E-2"/>
                  <c:y val="-3.50907983296567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332-4FFD-A3F0-2E51348323D6}"/>
                </c:ext>
              </c:extLst>
            </c:dLbl>
            <c:dLbl>
              <c:idx val="3"/>
              <c:layout>
                <c:manualLayout>
                  <c:x val="-2.7642257086900084E-2"/>
                  <c:y val="-4.26807330801230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332-4FFD-A3F0-2E51348323D6}"/>
                </c:ext>
              </c:extLst>
            </c:dLbl>
            <c:dLbl>
              <c:idx val="4"/>
              <c:layout>
                <c:manualLayout>
                  <c:x val="-7.6219799788945039E-2"/>
                  <c:y val="-3.76207765798120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332-4FFD-A3F0-2E51348323D6}"/>
                </c:ext>
              </c:extLst>
            </c:dLbl>
            <c:dLbl>
              <c:idx val="5"/>
              <c:layout>
                <c:manualLayout>
                  <c:x val="-6.6386417865019337E-2"/>
                  <c:y val="-5.53306243309004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332-4FFD-A3F0-2E51348323D6}"/>
                </c:ext>
              </c:extLst>
            </c:dLbl>
            <c:dLbl>
              <c:idx val="6"/>
              <c:layout>
                <c:manualLayout>
                  <c:x val="1.5683493263633545E-2"/>
                  <c:y val="-4.521071133027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332-4FFD-A3F0-2E51348323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'Kondo Comparison Nitrogen '!$A$36:$A$42</c:f>
              <c:numCache>
                <c:formatCode>General</c:formatCode>
                <c:ptCount val="7"/>
                <c:pt idx="0">
                  <c:v>0.15</c:v>
                </c:pt>
                <c:pt idx="1">
                  <c:v>0.3</c:v>
                </c:pt>
                <c:pt idx="2">
                  <c:v>0.45</c:v>
                </c:pt>
                <c:pt idx="3">
                  <c:v>0.6</c:v>
                </c:pt>
                <c:pt idx="4">
                  <c:v>0.75</c:v>
                </c:pt>
                <c:pt idx="5">
                  <c:v>0.85</c:v>
                </c:pt>
                <c:pt idx="6">
                  <c:v>0.95499999999999996</c:v>
                </c:pt>
              </c:numCache>
            </c:numRef>
          </c:xVal>
          <c:yVal>
            <c:numRef>
              <c:f>'Kondo Comparison Nitrogen '!$D$36:$D$42</c:f>
              <c:numCache>
                <c:formatCode>General</c:formatCode>
                <c:ptCount val="7"/>
                <c:pt idx="0">
                  <c:v>2.1</c:v>
                </c:pt>
                <c:pt idx="1">
                  <c:v>2.6</c:v>
                </c:pt>
                <c:pt idx="2">
                  <c:v>3.3</c:v>
                </c:pt>
                <c:pt idx="3">
                  <c:v>4.5</c:v>
                </c:pt>
                <c:pt idx="4">
                  <c:v>7.2</c:v>
                </c:pt>
                <c:pt idx="5">
                  <c:v>11.9</c:v>
                </c:pt>
                <c:pt idx="6">
                  <c:v>39.9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332-4FFD-A3F0-2E51348323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9589728"/>
        <c:axId val="409590512"/>
      </c:scatterChart>
      <c:valAx>
        <c:axId val="4095897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Mole</a:t>
                </a:r>
                <a:r>
                  <a:rPr lang="en-US" baseline="0"/>
                  <a:t> Fraction of Nitrogen Dilute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9590512"/>
        <c:crosses val="autoZero"/>
        <c:crossBetween val="midCat"/>
      </c:valAx>
      <c:valAx>
        <c:axId val="409590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LFL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958972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UFLs</a:t>
            </a:r>
            <a:r>
              <a:rPr lang="en-US" baseline="0"/>
              <a:t> of Isobutane Mixture with Inert Nitrogen 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'Kondo Comparison Nitrogen '!$F$35</c:f>
              <c:strCache>
                <c:ptCount val="1"/>
                <c:pt idx="0">
                  <c:v>UFL Observed</c:v>
                </c:pt>
              </c:strCache>
            </c:strRef>
          </c:tx>
          <c:spPr>
            <a:ln w="1905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rgbClr val="FFC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6634177910561893E-2"/>
                  <c:y val="4.23740500212111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630-48D7-AF8A-258A2F921EFF}"/>
                </c:ext>
              </c:extLst>
            </c:dLbl>
            <c:dLbl>
              <c:idx val="1"/>
              <c:layout>
                <c:manualLayout>
                  <c:x val="-2.6603980067103523E-2"/>
                  <c:y val="3.49530254991077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630-48D7-AF8A-258A2F921EFF}"/>
                </c:ext>
              </c:extLst>
            </c:dLbl>
            <c:dLbl>
              <c:idx val="2"/>
              <c:layout>
                <c:manualLayout>
                  <c:x val="-6.6998713912012559E-3"/>
                  <c:y val="1.76373016141994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630-48D7-AF8A-258A2F921EFF}"/>
                </c:ext>
              </c:extLst>
            </c:dLbl>
            <c:dLbl>
              <c:idx val="3"/>
              <c:layout>
                <c:manualLayout>
                  <c:x val="1.8058056049287418E-3"/>
                  <c:y val="1.26899519327970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630-48D7-AF8A-258A2F921EFF}"/>
                </c:ext>
              </c:extLst>
            </c:dLbl>
            <c:dLbl>
              <c:idx val="4"/>
              <c:layout>
                <c:manualLayout>
                  <c:x val="-1.3581553113002447E-2"/>
                  <c:y val="3.00056758177052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630-48D7-AF8A-258A2F921EFF}"/>
                </c:ext>
              </c:extLst>
            </c:dLbl>
            <c:dLbl>
              <c:idx val="5"/>
              <c:layout>
                <c:manualLayout>
                  <c:x val="-1.2152783843168537E-2"/>
                  <c:y val="2.50583261363029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630-48D7-AF8A-258A2F921EFF}"/>
                </c:ext>
              </c:extLst>
            </c:dLbl>
            <c:dLbl>
              <c:idx val="6"/>
              <c:layout>
                <c:manualLayout>
                  <c:x val="7.4763035178831636E-3"/>
                  <c:y val="5.22687493840159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630-48D7-AF8A-258A2F921E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'Kondo Comparison Nitrogen '!$A$36:$A$42</c:f>
              <c:numCache>
                <c:formatCode>General</c:formatCode>
                <c:ptCount val="7"/>
                <c:pt idx="0">
                  <c:v>0.15</c:v>
                </c:pt>
                <c:pt idx="1">
                  <c:v>0.3</c:v>
                </c:pt>
                <c:pt idx="2">
                  <c:v>0.45</c:v>
                </c:pt>
                <c:pt idx="3">
                  <c:v>0.6</c:v>
                </c:pt>
                <c:pt idx="4">
                  <c:v>0.75</c:v>
                </c:pt>
                <c:pt idx="5">
                  <c:v>0.85</c:v>
                </c:pt>
                <c:pt idx="6">
                  <c:v>0.95499999999999996</c:v>
                </c:pt>
              </c:numCache>
            </c:numRef>
          </c:xVal>
          <c:yVal>
            <c:numRef>
              <c:f>'Kondo Comparison Nitrogen '!$F$36:$F$42</c:f>
              <c:numCache>
                <c:formatCode>0.0</c:formatCode>
                <c:ptCount val="7"/>
                <c:pt idx="0">
                  <c:v>8.8235294117647065</c:v>
                </c:pt>
                <c:pt idx="1">
                  <c:v>10.428571428571427</c:v>
                </c:pt>
                <c:pt idx="2">
                  <c:v>12.181818181818182</c:v>
                </c:pt>
                <c:pt idx="3">
                  <c:v>15.75</c:v>
                </c:pt>
                <c:pt idx="4">
                  <c:v>22.000000000000004</c:v>
                </c:pt>
                <c:pt idx="5">
                  <c:v>29.066666666666663</c:v>
                </c:pt>
                <c:pt idx="6">
                  <c:v>43.333333333333343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0630-48D7-AF8A-258A2F921EFF}"/>
            </c:ext>
          </c:extLst>
        </c:ser>
        <c:ser>
          <c:idx val="1"/>
          <c:order val="1"/>
          <c:tx>
            <c:strRef>
              <c:f>'Kondo Comparison Nitrogen '!$G$35</c:f>
              <c:strCache>
                <c:ptCount val="1"/>
                <c:pt idx="0">
                  <c:v>UFL Calculated</c:v>
                </c:pt>
              </c:strCache>
            </c:strRef>
          </c:tx>
          <c:spPr>
            <a:ln w="19050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960865920261427E-2"/>
                  <c:y val="-4.17308945626289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630-48D7-AF8A-258A2F921EFF}"/>
                </c:ext>
              </c:extLst>
            </c:dLbl>
            <c:dLbl>
              <c:idx val="5"/>
              <c:layout>
                <c:manualLayout>
                  <c:x val="-5.5643883172398947E-2"/>
                  <c:y val="-5.40992687661348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630-48D7-AF8A-258A2F921EFF}"/>
                </c:ext>
              </c:extLst>
            </c:dLbl>
            <c:dLbl>
              <c:idx val="6"/>
              <c:layout>
                <c:manualLayout>
                  <c:x val="-9.1822741495755533E-2"/>
                  <c:y val="-3.92572197219277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630-48D7-AF8A-258A2F921E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'Kondo Comparison Nitrogen '!$A$36:$A$42</c:f>
              <c:numCache>
                <c:formatCode>General</c:formatCode>
                <c:ptCount val="7"/>
                <c:pt idx="0">
                  <c:v>0.15</c:v>
                </c:pt>
                <c:pt idx="1">
                  <c:v>0.3</c:v>
                </c:pt>
                <c:pt idx="2">
                  <c:v>0.45</c:v>
                </c:pt>
                <c:pt idx="3">
                  <c:v>0.6</c:v>
                </c:pt>
                <c:pt idx="4">
                  <c:v>0.75</c:v>
                </c:pt>
                <c:pt idx="5">
                  <c:v>0.85</c:v>
                </c:pt>
                <c:pt idx="6">
                  <c:v>0.95499999999999996</c:v>
                </c:pt>
              </c:numCache>
            </c:numRef>
          </c:xVal>
          <c:yVal>
            <c:numRef>
              <c:f>'Kondo Comparison Nitrogen '!$G$36:$G$42</c:f>
              <c:numCache>
                <c:formatCode>General</c:formatCode>
                <c:ptCount val="7"/>
                <c:pt idx="0">
                  <c:v>9.6</c:v>
                </c:pt>
                <c:pt idx="1">
                  <c:v>11.3</c:v>
                </c:pt>
                <c:pt idx="2">
                  <c:v>13.6</c:v>
                </c:pt>
                <c:pt idx="3">
                  <c:v>17.100000000000001</c:v>
                </c:pt>
                <c:pt idx="4">
                  <c:v>23.1</c:v>
                </c:pt>
                <c:pt idx="5">
                  <c:v>29.7</c:v>
                </c:pt>
                <c:pt idx="6">
                  <c:v>43.4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B-0630-48D7-AF8A-258A2F921EF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410466808"/>
        <c:axId val="410467984"/>
      </c:scatterChart>
      <c:valAx>
        <c:axId val="4104668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Mole</a:t>
                </a:r>
                <a:r>
                  <a:rPr lang="en-US" baseline="0"/>
                  <a:t> Fraction of Nitrogen Dilute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467984"/>
        <c:crosses val="autoZero"/>
        <c:crossBetween val="midCat"/>
      </c:valAx>
      <c:valAx>
        <c:axId val="410467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UFL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46680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0.1011</cdr:x>
      <cdr:y>0.22482</cdr:y>
    </cdr:from>
    <cdr:to>
      <cdr:x>0.1011</cdr:x>
      <cdr:y>0.6205</cdr:y>
    </cdr:to>
    <cdr:cxnSp macro="">
      <cdr:nvCxnSpPr>
        <cdr:cNvPr id="3" name="Straight Arrow Connector 2">
          <a:extLst xmlns:a="http://schemas.openxmlformats.org/drawingml/2006/main">
            <a:ext uri="{FF2B5EF4-FFF2-40B4-BE49-F238E27FC236}">
              <a16:creationId xmlns:a16="http://schemas.microsoft.com/office/drawing/2014/main" id="{E95EF428-EDA5-48B4-9DDA-E552AE5B61E0}"/>
            </a:ext>
          </a:extLst>
        </cdr:cNvPr>
        <cdr:cNvCxnSpPr/>
      </cdr:nvCxnSpPr>
      <cdr:spPr>
        <a:xfrm xmlns:a="http://schemas.openxmlformats.org/drawingml/2006/main">
          <a:off x="780176" y="1048624"/>
          <a:ext cx="0" cy="1845578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0.21056</cdr:x>
      <cdr:y>0.23391</cdr:y>
    </cdr:from>
    <cdr:to>
      <cdr:x>0.21056</cdr:x>
      <cdr:y>0.6296</cdr:y>
    </cdr:to>
    <cdr:cxnSp macro="">
      <cdr:nvCxnSpPr>
        <cdr:cNvPr id="5" name="Straight Arrow Connector 4">
          <a:extLst xmlns:a="http://schemas.openxmlformats.org/drawingml/2006/main">
            <a:ext uri="{FF2B5EF4-FFF2-40B4-BE49-F238E27FC236}">
              <a16:creationId xmlns:a16="http://schemas.microsoft.com/office/drawing/2014/main" id="{3AB31402-9773-45BF-9EF9-2AE7C068280C}"/>
            </a:ext>
          </a:extLst>
        </cdr:cNvPr>
        <cdr:cNvCxnSpPr/>
      </cdr:nvCxnSpPr>
      <cdr:spPr>
        <a:xfrm xmlns:a="http://schemas.openxmlformats.org/drawingml/2006/main">
          <a:off x="1624883" y="1091035"/>
          <a:ext cx="0" cy="1845578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0.07652</cdr:x>
      <cdr:y>0.17446</cdr:y>
    </cdr:from>
    <cdr:to>
      <cdr:x>0.1348</cdr:x>
      <cdr:y>0.21379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EAFF3062-03D9-4E94-9375-4C58C57E62EE}"/>
            </a:ext>
          </a:extLst>
        </cdr:cNvPr>
        <cdr:cNvSpPr txBox="1"/>
      </cdr:nvSpPr>
      <cdr:spPr>
        <a:xfrm xmlns:a="http://schemas.openxmlformats.org/drawingml/2006/main">
          <a:off x="602033" y="660058"/>
          <a:ext cx="458528" cy="1488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dirty="0"/>
            <a:t>LFL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0.18142</cdr:x>
      <cdr:y>0.17446</cdr:y>
    </cdr:from>
    <cdr:to>
      <cdr:x>0.23969</cdr:x>
      <cdr:y>0.21379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815E123C-3731-40A3-A206-B7A23589EA01}"/>
            </a:ext>
          </a:extLst>
        </cdr:cNvPr>
        <cdr:cNvSpPr txBox="1"/>
      </cdr:nvSpPr>
      <cdr:spPr>
        <a:xfrm xmlns:a="http://schemas.openxmlformats.org/drawingml/2006/main">
          <a:off x="1400037" y="813732"/>
          <a:ext cx="449692" cy="1834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/>
            <a:t>UFL</a:t>
          </a:r>
          <a:endParaRPr lang="en-US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cessibility Statemen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PT Accessibility">
            <a:extLst>
              <a:ext uri="{FF2B5EF4-FFF2-40B4-BE49-F238E27FC236}">
                <a16:creationId xmlns:a16="http://schemas.microsoft.com/office/drawing/2014/main" id="{7218C6A0-FE47-3C49-9974-F3CABE12FB6E}"/>
              </a:ext>
            </a:extLst>
          </p:cNvPr>
          <p:cNvSpPr txBox="1"/>
          <p:nvPr userDrawn="1"/>
        </p:nvSpPr>
        <p:spPr>
          <a:xfrm>
            <a:off x="1110838" y="1877220"/>
            <a:ext cx="6128758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effectLst/>
                <a:latin typeface="Acumin Pro" panose="020B0504020202020204" pitchFamily="34" charset="77"/>
              </a:rPr>
              <a:t>Support the Purdue University brand in your presentations by using a brand-friendly template. This template uses an accessible master layout. Please note that some changes </a:t>
            </a:r>
            <a:br>
              <a:rPr lang="en-US" dirty="0">
                <a:solidFill>
                  <a:schemeClr val="bg1"/>
                </a:solidFill>
                <a:effectLst/>
                <a:latin typeface="Acumin Pro" panose="020B0504020202020204" pitchFamily="34" charset="77"/>
              </a:rPr>
            </a:br>
            <a:r>
              <a:rPr lang="en-US" dirty="0">
                <a:solidFill>
                  <a:schemeClr val="bg1"/>
                </a:solidFill>
                <a:effectLst/>
                <a:latin typeface="Acumin Pro" panose="020B0504020202020204" pitchFamily="34" charset="77"/>
              </a:rPr>
              <a:t>to the PowerPoint template could impact accessibility by those with disabilities. Follow the instructions provided by Microsoft Office to ensure that your PowerPoint presentations are accessible to all users: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PPT Accessibility URL" descr="PPT Accessibility URL">
            <a:extLst>
              <a:ext uri="{FF2B5EF4-FFF2-40B4-BE49-F238E27FC236}">
                <a16:creationId xmlns:a16="http://schemas.microsoft.com/office/drawing/2014/main" id="{BA1A708E-CC6F-5046-B62E-67EF72C834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White">
          <a:xfrm>
            <a:off x="1110837" y="4133385"/>
            <a:ext cx="5765747" cy="754822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1800" b="0" i="0" cap="none" spc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 dirty="0">
                <a:solidFill>
                  <a:schemeClr val="accent1"/>
                </a:solidFill>
              </a:rPr>
              <a:t>https://</a:t>
            </a:r>
            <a:r>
              <a:rPr lang="en-US" dirty="0" err="1">
                <a:solidFill>
                  <a:schemeClr val="accent1"/>
                </a:solidFill>
              </a:rPr>
              <a:t>support.office.com</a:t>
            </a:r>
            <a:r>
              <a:rPr lang="en-US" dirty="0">
                <a:solidFill>
                  <a:schemeClr val="accent1"/>
                </a:solidFill>
              </a:rPr>
              <a:t>/</a:t>
            </a:r>
            <a:r>
              <a:rPr lang="en-US" dirty="0" err="1">
                <a:solidFill>
                  <a:schemeClr val="accent1"/>
                </a:solidFill>
              </a:rPr>
              <a:t>en</a:t>
            </a:r>
            <a:r>
              <a:rPr lang="en-US" dirty="0">
                <a:solidFill>
                  <a:schemeClr val="accent1"/>
                </a:solidFill>
              </a:rPr>
              <a:t>-us/article/Make-your-PowerPoint-presentations-accessible-6f7772b2-2f33-4bd2-8ca7-dae3b2b3ef25</a:t>
            </a:r>
          </a:p>
        </p:txBody>
      </p:sp>
      <p:pic>
        <p:nvPicPr>
          <p:cNvPr id="31" name="Purdue Logo" descr="Purdue Logo">
            <a:extLst>
              <a:ext uri="{FF2B5EF4-FFF2-40B4-BE49-F238E27FC236}">
                <a16:creationId xmlns:a16="http://schemas.microsoft.com/office/drawing/2014/main" id="{5776162E-C11B-0945-A3D0-13135D39C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868" y="6059042"/>
            <a:ext cx="1908400" cy="341599"/>
          </a:xfrm>
          <a:prstGeom prst="rect">
            <a:avLst/>
          </a:prstGeom>
        </p:spPr>
      </p:pic>
      <p:pic>
        <p:nvPicPr>
          <p:cNvPr id="29" name="Gold Triangle">
            <a:extLst>
              <a:ext uri="{FF2B5EF4-FFF2-40B4-BE49-F238E27FC236}">
                <a16:creationId xmlns:a16="http://schemas.microsoft.com/office/drawing/2014/main" id="{6C3B8210-1510-C644-9CE9-0E6E1BA99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sp>
        <p:nvSpPr>
          <p:cNvPr id="19" name="Date">
            <a:extLst>
              <a:ext uri="{FF2B5EF4-FFF2-40B4-BE49-F238E27FC236}">
                <a16:creationId xmlns:a16="http://schemas.microsoft.com/office/drawing/2014/main" id="{AAF94E19-ED71-7845-B4E1-5D3EA4F259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24206" y="6202177"/>
            <a:ext cx="856701" cy="323968"/>
          </a:xfrm>
        </p:spPr>
        <p:txBody>
          <a:bodyPr/>
          <a:lstStyle>
            <a:lvl1pPr>
              <a:defRPr>
                <a:solidFill>
                  <a:schemeClr val="accent4">
                    <a:alpha val="70000"/>
                  </a:schemeClr>
                </a:solidFill>
              </a:defRPr>
            </a:lvl1pPr>
          </a:lstStyle>
          <a:p>
            <a:fld id="{049DC8E1-D369-0F48-9062-BB068AFD07CE}" type="datetime1">
              <a:rPr lang="en-US" smtClean="0"/>
              <a:pPr/>
              <a:t>12/8/2021</a:t>
            </a:fld>
            <a:endParaRPr lang="en-US" dirty="0"/>
          </a:p>
        </p:txBody>
      </p:sp>
      <p:cxnSp>
        <p:nvCxnSpPr>
          <p:cNvPr id="22" name="Line">
            <a:extLst>
              <a:ext uri="{FF2B5EF4-FFF2-40B4-BE49-F238E27FC236}">
                <a16:creationId xmlns:a16="http://schemas.microsoft.com/office/drawing/2014/main" id="{6E05FCF8-5823-9D4D-B7F3-412E5BDD4E01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lide Number">
            <a:extLst>
              <a:ext uri="{FF2B5EF4-FFF2-40B4-BE49-F238E27FC236}">
                <a16:creationId xmlns:a16="http://schemas.microsoft.com/office/drawing/2014/main" id="{14A543BD-A296-7346-B649-5BA64898A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13374" y="6181281"/>
            <a:ext cx="365760" cy="36576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1884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pos="264">
          <p15:clr>
            <a:srgbClr val="FBAE40"/>
          </p15:clr>
        </p15:guide>
        <p15:guide id="8" orient="horz" pos="192">
          <p15:clr>
            <a:srgbClr val="FBAE40"/>
          </p15:clr>
        </p15:guide>
        <p15:guide id="9" pos="69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ld Background">
            <a:extLst>
              <a:ext uri="{FF2B5EF4-FFF2-40B4-BE49-F238E27FC236}">
                <a16:creationId xmlns:a16="http://schemas.microsoft.com/office/drawing/2014/main" id="{EACB2F0C-1C3D-CD48-AD13-7B5AD683F7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 bwMode="blackWhite">
          <a:xfrm>
            <a:off x="1116116" y="1626244"/>
            <a:ext cx="5933959" cy="1523494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lnSpc>
                <a:spcPct val="80000"/>
              </a:lnSpc>
              <a:defRPr sz="6000" b="1" i="1" spc="0">
                <a:solidFill>
                  <a:schemeClr val="bg1"/>
                </a:solidFill>
                <a:latin typeface="Acumin Pro ExtraCondensed" panose="020B0508020202020204" pitchFamily="34" charset="77"/>
              </a:defRPr>
            </a:lvl1pPr>
          </a:lstStyle>
          <a:p>
            <a:r>
              <a:rPr lang="en-US" dirty="0"/>
              <a:t>Title Slide </a:t>
            </a:r>
            <a:r>
              <a:rPr lang="en-US" dirty="0" err="1"/>
              <a:t>Acumin</a:t>
            </a:r>
            <a:r>
              <a:rPr lang="en-US" dirty="0"/>
              <a:t> Pro Extra Cond Bold Italic 60</a:t>
            </a:r>
          </a:p>
        </p:txBody>
      </p:sp>
      <p:sp>
        <p:nvSpPr>
          <p:cNvPr id="3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1121760" y="3990084"/>
            <a:ext cx="5322202" cy="336015"/>
          </a:xfr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>
              <a:buNone/>
              <a:defRPr sz="2200" b="1" i="0">
                <a:solidFill>
                  <a:schemeClr val="accent2"/>
                </a:solidFill>
                <a:latin typeface="Acumin Pro SemiCondensed" panose="020B0506020202020204" pitchFamily="34" charset="77"/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Semi Cond Bold 22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25" name="Black Triangle">
            <a:extLst>
              <a:ext uri="{FF2B5EF4-FFF2-40B4-BE49-F238E27FC236}">
                <a16:creationId xmlns:a16="http://schemas.microsoft.com/office/drawing/2014/main" id="{B39FD579-3334-AA49-8C7F-768033BE0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sp>
        <p:nvSpPr>
          <p:cNvPr id="7" name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alpha val="70000"/>
                  </a:schemeClr>
                </a:solidFill>
              </a:defRPr>
            </a:lvl1pPr>
          </a:lstStyle>
          <a:p>
            <a:fld id="{049DC8E1-D369-0F48-9062-BB068AFD07CE}" type="datetime1">
              <a:rPr lang="en-US" smtClean="0"/>
              <a:pPr/>
              <a:t>12/8/2021</a:t>
            </a:fld>
            <a:endParaRPr lang="en-US" dirty="0"/>
          </a:p>
        </p:txBody>
      </p:sp>
      <p:cxnSp>
        <p:nvCxnSpPr>
          <p:cNvPr id="33" name="Line">
            <a:extLst>
              <a:ext uri="{FF2B5EF4-FFF2-40B4-BE49-F238E27FC236}">
                <a16:creationId xmlns:a16="http://schemas.microsoft.com/office/drawing/2014/main" id="{E61121D3-034C-A148-89AD-C240C1E7F6F7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"/>
          <p:cNvSpPr>
            <a:spLocks noGrp="1"/>
          </p:cNvSpPr>
          <p:nvPr>
            <p:ph type="sldNum" sz="quarter" idx="12"/>
          </p:nvPr>
        </p:nvSpPr>
        <p:spPr>
          <a:xfrm>
            <a:off x="8410660" y="6181281"/>
            <a:ext cx="365760" cy="36576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021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8" pos="69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Cop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Black Bar">
            <a:extLst>
              <a:ext uri="{FF2B5EF4-FFF2-40B4-BE49-F238E27FC236}">
                <a16:creationId xmlns:a16="http://schemas.microsoft.com/office/drawing/2014/main" id="{6283C7A5-FA96-634B-82F6-99BF44D20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" y="0"/>
            <a:ext cx="8636000" cy="914400"/>
          </a:xfrm>
          <a:prstGeom prst="rect">
            <a:avLst/>
          </a:prstGeom>
        </p:spPr>
      </p:pic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 bwMode="blackWhite">
          <a:xfrm>
            <a:off x="1117214" y="442674"/>
            <a:ext cx="6925732" cy="512448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3600" b="1" i="1" cap="none" spc="0">
                <a:solidFill>
                  <a:schemeClr val="tx2"/>
                </a:solidFill>
                <a:latin typeface="Acumin Pro ExtraCondensed" panose="020B0508020202020204" pitchFamily="34" charset="77"/>
              </a:defRPr>
            </a:lvl1pPr>
          </a:lstStyle>
          <a:p>
            <a:r>
              <a:rPr lang="en-US" dirty="0"/>
              <a:t>Title </a:t>
            </a:r>
            <a:r>
              <a:rPr lang="en-US" dirty="0" err="1"/>
              <a:t>Acumin</a:t>
            </a:r>
            <a:r>
              <a:rPr lang="en-US" dirty="0"/>
              <a:t> Pro Extra Cond Bold Italic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/>
          <p:cNvSpPr>
            <a:spLocks noGrp="1"/>
          </p:cNvSpPr>
          <p:nvPr>
            <p:ph type="subTitle" idx="1" hasCustomPrompt="1"/>
          </p:nvPr>
        </p:nvSpPr>
        <p:spPr>
          <a:xfrm>
            <a:off x="1117213" y="1345166"/>
            <a:ext cx="5491495" cy="341599"/>
          </a:xfr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>
              <a:buNone/>
              <a:defRPr sz="2200" b="1" i="0">
                <a:solidFill>
                  <a:schemeClr val="accent2"/>
                </a:solidFill>
                <a:latin typeface="Acumin Pro SemiCondensed" panose="020B0506020202020204" pitchFamily="34" charset="77"/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Subhead </a:t>
            </a:r>
            <a:r>
              <a:rPr lang="en-US" dirty="0" err="1"/>
              <a:t>Acumin</a:t>
            </a:r>
            <a:r>
              <a:rPr lang="en-US" dirty="0"/>
              <a:t> Pro Semi Cond Bold 22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25" name="Body Text">
            <a:extLst>
              <a:ext uri="{FF2B5EF4-FFF2-40B4-BE49-F238E27FC236}">
                <a16:creationId xmlns:a16="http://schemas.microsoft.com/office/drawing/2014/main" id="{9F798712-4535-8340-942F-27FFD5E3FE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1465" y="1962540"/>
            <a:ext cx="5524500" cy="3411537"/>
          </a:xfrm>
        </p:spPr>
        <p:txBody>
          <a:bodyPr lIns="0" tIns="0" rIns="0" bIns="0">
            <a:normAutofit/>
          </a:bodyPr>
          <a:lstStyle>
            <a:lvl1pPr marL="274320" marR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800" b="0" i="0" normalizeH="0" baseline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pPr lvl="0"/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</p:txBody>
      </p:sp>
      <p:sp>
        <p:nvSpPr>
          <p:cNvPr id="28" name="Date">
            <a:extLst>
              <a:ext uri="{FF2B5EF4-FFF2-40B4-BE49-F238E27FC236}">
                <a16:creationId xmlns:a16="http://schemas.microsoft.com/office/drawing/2014/main" id="{32B67432-75BE-B145-B884-FF16D239EA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02587" y="6202177"/>
            <a:ext cx="778320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>
                    <a:alpha val="70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fld id="{E0C8DACD-4E35-4E4C-AC75-C3DE50F04E7E}" type="datetime1">
              <a:rPr lang="en-US" smtClean="0"/>
              <a:pPr/>
              <a:t>12/8/2021</a:t>
            </a:fld>
            <a:endParaRPr lang="en-US" dirty="0"/>
          </a:p>
        </p:txBody>
      </p:sp>
      <p:cxnSp>
        <p:nvCxnSpPr>
          <p:cNvPr id="30" name="Line">
            <a:extLst>
              <a:ext uri="{FF2B5EF4-FFF2-40B4-BE49-F238E27FC236}">
                <a16:creationId xmlns:a16="http://schemas.microsoft.com/office/drawing/2014/main" id="{58350E96-57A4-414B-9B8B-1430C2B4D38E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lide Number">
            <a:extLst>
              <a:ext uri="{FF2B5EF4-FFF2-40B4-BE49-F238E27FC236}">
                <a16:creationId xmlns:a16="http://schemas.microsoft.com/office/drawing/2014/main" id="{49E8753C-A442-034F-B0F4-92D22B3247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13374" y="6181281"/>
            <a:ext cx="365760" cy="365760"/>
          </a:xfrm>
          <a:prstGeom prst="ellipse">
            <a:avLst/>
          </a:prstGeom>
          <a:noFill/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000" b="1" i="0" spc="0" baseline="0">
                <a:solidFill>
                  <a:schemeClr val="bg1"/>
                </a:solidFill>
                <a:latin typeface="Acumin Pro Semibold" panose="020B0504020202020204" pitchFamily="34" charset="77"/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7548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32">
          <p15:clr>
            <a:srgbClr val="FBAE40"/>
          </p15:clr>
        </p15:guide>
        <p15:guide id="7" pos="984">
          <p15:clr>
            <a:srgbClr val="FBAE40"/>
          </p15:clr>
        </p15:guide>
        <p15:guide id="8" pos="696">
          <p15:clr>
            <a:srgbClr val="FBAE40"/>
          </p15:clr>
        </p15:guide>
        <p15:guide id="9" pos="115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Copy &amp; Pic/Char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lack Bar">
            <a:extLst>
              <a:ext uri="{FF2B5EF4-FFF2-40B4-BE49-F238E27FC236}">
                <a16:creationId xmlns:a16="http://schemas.microsoft.com/office/drawing/2014/main" id="{87C91AFD-CCD5-AA40-82FE-4B69C6151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" y="0"/>
            <a:ext cx="8636000" cy="914400"/>
          </a:xfrm>
          <a:prstGeom prst="rect">
            <a:avLst/>
          </a:prstGeom>
        </p:spPr>
      </p:pic>
      <p:sp>
        <p:nvSpPr>
          <p:cNvPr id="22" name="Title">
            <a:extLst>
              <a:ext uri="{FF2B5EF4-FFF2-40B4-BE49-F238E27FC236}">
                <a16:creationId xmlns:a16="http://schemas.microsoft.com/office/drawing/2014/main" id="{73768DE6-FB80-874D-8DE0-986B46F1FD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White">
          <a:xfrm>
            <a:off x="1117214" y="442674"/>
            <a:ext cx="6925732" cy="512448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3600" b="1" i="1" cap="none" spc="0">
                <a:solidFill>
                  <a:schemeClr val="tx2"/>
                </a:solidFill>
                <a:latin typeface="Acumin Pro ExtraCondensed" panose="020B0508020202020204" pitchFamily="34" charset="77"/>
              </a:defRPr>
            </a:lvl1pPr>
          </a:lstStyle>
          <a:p>
            <a:r>
              <a:rPr lang="en-US" dirty="0"/>
              <a:t>Title </a:t>
            </a:r>
            <a:r>
              <a:rPr lang="en-US" dirty="0" err="1"/>
              <a:t>Acumin</a:t>
            </a:r>
            <a:r>
              <a:rPr lang="en-US" dirty="0"/>
              <a:t> Pro Extra Cond Bold Italic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/>
          <p:cNvSpPr>
            <a:spLocks noGrp="1"/>
          </p:cNvSpPr>
          <p:nvPr>
            <p:ph type="subTitle" idx="1" hasCustomPrompt="1"/>
          </p:nvPr>
        </p:nvSpPr>
        <p:spPr>
          <a:xfrm>
            <a:off x="1117679" y="1345166"/>
            <a:ext cx="5466371" cy="338554"/>
          </a:xfr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>
              <a:buNone/>
              <a:defRPr sz="2200" b="1" i="0">
                <a:solidFill>
                  <a:schemeClr val="accent2"/>
                </a:solidFill>
                <a:latin typeface="Acumin Pro SemiCondensed" panose="020B0506020202020204" pitchFamily="34" charset="77"/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Subhead </a:t>
            </a:r>
            <a:r>
              <a:rPr lang="en-US" dirty="0" err="1"/>
              <a:t>Acumin</a:t>
            </a:r>
            <a:r>
              <a:rPr lang="en-US" dirty="0"/>
              <a:t> Pro Semi Cond Bold 22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4B5CCD19-DE21-294C-8B0B-3103725AE0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28501" y="1917388"/>
            <a:ext cx="3443499" cy="3411537"/>
          </a:xfrm>
        </p:spPr>
        <p:txBody>
          <a:bodyPr lIns="0" tIns="0" rIns="0" bIns="0">
            <a:normAutofit/>
          </a:bodyPr>
          <a:lstStyle>
            <a:lvl1pPr marL="274320" marR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800" b="0" i="0" normalizeH="0" baseline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pPr lvl="0"/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0" name="Picture or Chart" descr="Picture or Chart">
            <a:extLst>
              <a:ext uri="{FF2B5EF4-FFF2-40B4-BE49-F238E27FC236}">
                <a16:creationId xmlns:a16="http://schemas.microsoft.com/office/drawing/2014/main" id="{699BD747-48B6-2547-8F7C-25A44594F61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65675" y="1920875"/>
            <a:ext cx="3965575" cy="2982913"/>
          </a:xfrm>
        </p:spPr>
        <p:txBody>
          <a:bodyPr lIns="0" tIns="0" rIns="0" bIns="0" anchor="ctr" anchorCtr="0"/>
          <a:lstStyle>
            <a:lvl1pPr algn="ctr">
              <a:defRPr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4pPr marL="685800" indent="0" algn="ctr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Insert picture or chart here</a:t>
            </a:r>
          </a:p>
        </p:txBody>
      </p:sp>
      <p:sp>
        <p:nvSpPr>
          <p:cNvPr id="23" name="Date">
            <a:extLst>
              <a:ext uri="{FF2B5EF4-FFF2-40B4-BE49-F238E27FC236}">
                <a16:creationId xmlns:a16="http://schemas.microsoft.com/office/drawing/2014/main" id="{CF069E70-AF49-2042-836A-1CC5C09B9C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537270" y="6202177"/>
            <a:ext cx="843637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>
                    <a:alpha val="70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fld id="{E0C8DACD-4E35-4E4C-AC75-C3DE50F04E7E}" type="datetime1">
              <a:rPr lang="en-US" smtClean="0"/>
              <a:pPr/>
              <a:t>12/8/2021</a:t>
            </a:fld>
            <a:endParaRPr lang="en-US" dirty="0"/>
          </a:p>
        </p:txBody>
      </p:sp>
      <p:cxnSp>
        <p:nvCxnSpPr>
          <p:cNvPr id="25" name="Line">
            <a:extLst>
              <a:ext uri="{FF2B5EF4-FFF2-40B4-BE49-F238E27FC236}">
                <a16:creationId xmlns:a16="http://schemas.microsoft.com/office/drawing/2014/main" id="{BCC405A1-23C8-8E4E-940E-49CA3B709385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lide Number">
            <a:extLst>
              <a:ext uri="{FF2B5EF4-FFF2-40B4-BE49-F238E27FC236}">
                <a16:creationId xmlns:a16="http://schemas.microsoft.com/office/drawing/2014/main" id="{50D54855-2B56-7D4D-BC1F-BBB8B58B96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13374" y="6181281"/>
            <a:ext cx="365760" cy="365760"/>
          </a:xfrm>
          <a:prstGeom prst="ellipse">
            <a:avLst/>
          </a:prstGeom>
          <a:noFill/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000" b="1" i="0" spc="0" baseline="0">
                <a:solidFill>
                  <a:schemeClr val="bg1"/>
                </a:solidFill>
                <a:latin typeface="Acumin Pro Semibold" panose="020B0504020202020204" pitchFamily="34" charset="77"/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4640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pos="6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Pictur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" descr="Description of Picture">
            <a:extLst>
              <a:ext uri="{FF2B5EF4-FFF2-40B4-BE49-F238E27FC236}">
                <a16:creationId xmlns:a16="http://schemas.microsoft.com/office/drawing/2014/main" id="{B6A7C9B5-3617-0144-A4ED-16186741E8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 anchor="ctr" anchorCtr="1"/>
          <a:lstStyle>
            <a:lvl1pPr marL="0" indent="0" algn="ctr">
              <a:buFontTx/>
              <a:buNone/>
              <a:defRPr baseline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hoto Caption">
            <a:extLst>
              <a:ext uri="{FF2B5EF4-FFF2-40B4-BE49-F238E27FC236}">
                <a16:creationId xmlns:a16="http://schemas.microsoft.com/office/drawing/2014/main" id="{0D6DAF39-EE35-6843-807B-FF770BE212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White">
          <a:xfrm>
            <a:off x="381000" y="304800"/>
            <a:ext cx="2879168" cy="1253420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1800" b="1" i="0" cap="none" spc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Brief photo caption. Place in top left or right corner. </a:t>
            </a:r>
            <a:r>
              <a:rPr lang="en-US" dirty="0" err="1"/>
              <a:t>Acumin</a:t>
            </a:r>
            <a:r>
              <a:rPr lang="en-US" dirty="0"/>
              <a:t> Pro Bold 18 pt. Make text black or white for legibility.</a:t>
            </a:r>
          </a:p>
        </p:txBody>
      </p:sp>
      <p:pic>
        <p:nvPicPr>
          <p:cNvPr id="29" name="Gold Triangle">
            <a:extLst>
              <a:ext uri="{FF2B5EF4-FFF2-40B4-BE49-F238E27FC236}">
                <a16:creationId xmlns:a16="http://schemas.microsoft.com/office/drawing/2014/main" id="{6C3B8210-1510-C644-9CE9-0E6E1BA99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sp>
        <p:nvSpPr>
          <p:cNvPr id="19" name="Date">
            <a:extLst>
              <a:ext uri="{FF2B5EF4-FFF2-40B4-BE49-F238E27FC236}">
                <a16:creationId xmlns:a16="http://schemas.microsoft.com/office/drawing/2014/main" id="{AAF94E19-ED71-7845-B4E1-5D3EA4F259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24207" y="6202177"/>
            <a:ext cx="856700" cy="323968"/>
          </a:xfrm>
        </p:spPr>
        <p:txBody>
          <a:bodyPr/>
          <a:lstStyle>
            <a:lvl1pPr>
              <a:defRPr>
                <a:solidFill>
                  <a:schemeClr val="accent4">
                    <a:alpha val="70000"/>
                  </a:schemeClr>
                </a:solidFill>
              </a:defRPr>
            </a:lvl1pPr>
          </a:lstStyle>
          <a:p>
            <a:fld id="{049DC8E1-D369-0F48-9062-BB068AFD07CE}" type="datetime1">
              <a:rPr lang="en-US" smtClean="0"/>
              <a:pPr/>
              <a:t>12/8/2021</a:t>
            </a:fld>
            <a:endParaRPr lang="en-US" dirty="0"/>
          </a:p>
        </p:txBody>
      </p:sp>
      <p:cxnSp>
        <p:nvCxnSpPr>
          <p:cNvPr id="22" name="Line">
            <a:extLst>
              <a:ext uri="{FF2B5EF4-FFF2-40B4-BE49-F238E27FC236}">
                <a16:creationId xmlns:a16="http://schemas.microsoft.com/office/drawing/2014/main" id="{6E05FCF8-5823-9D4D-B7F3-412E5BDD4E01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lide Number">
            <a:extLst>
              <a:ext uri="{FF2B5EF4-FFF2-40B4-BE49-F238E27FC236}">
                <a16:creationId xmlns:a16="http://schemas.microsoft.com/office/drawing/2014/main" id="{14A543BD-A296-7346-B649-5BA64898A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13374" y="6181281"/>
            <a:ext cx="365760" cy="36576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258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pos="264">
          <p15:clr>
            <a:srgbClr val="FBAE40"/>
          </p15:clr>
        </p15:guide>
        <p15:guide id="8" orient="horz" pos="192">
          <p15:clr>
            <a:srgbClr val="FBAE40"/>
          </p15:clr>
        </p15:guide>
        <p15:guide id="9" pos="2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Fact/High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ld Background">
            <a:extLst>
              <a:ext uri="{FF2B5EF4-FFF2-40B4-BE49-F238E27FC236}">
                <a16:creationId xmlns:a16="http://schemas.microsoft.com/office/drawing/2014/main" id="{5CCAEC11-865D-CB4B-88E8-5AF51FB37FBE}"/>
              </a:ext>
            </a:extLst>
          </p:cNvPr>
          <p:cNvSpPr/>
          <p:nvPr/>
        </p:nvSpPr>
        <p:spPr>
          <a:xfrm>
            <a:off x="0" y="0"/>
            <a:ext cx="9143999" cy="68522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Heading">
            <a:extLst>
              <a:ext uri="{FF2B5EF4-FFF2-40B4-BE49-F238E27FC236}">
                <a16:creationId xmlns:a16="http://schemas.microsoft.com/office/drawing/2014/main" id="{4D7D7E43-151C-6148-8D70-1135C4C4B7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White">
          <a:xfrm>
            <a:off x="2170159" y="1466566"/>
            <a:ext cx="4814498" cy="1210973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ctr">
              <a:defRPr sz="8600" b="0" i="0" cap="none" spc="0">
                <a:solidFill>
                  <a:schemeClr val="accent2"/>
                </a:solidFill>
                <a:latin typeface="United Sans Reg Medium" pitchFamily="2" charset="77"/>
              </a:defRPr>
            </a:lvl1pPr>
          </a:lstStyle>
          <a:p>
            <a:r>
              <a:rPr lang="en-US" dirty="0"/>
              <a:t>123</a:t>
            </a:r>
          </a:p>
        </p:txBody>
      </p:sp>
      <p:sp>
        <p:nvSpPr>
          <p:cNvPr id="20" name="Black Bar">
            <a:extLst>
              <a:ext uri="{FF2B5EF4-FFF2-40B4-BE49-F238E27FC236}">
                <a16:creationId xmlns:a16="http://schemas.microsoft.com/office/drawing/2014/main" id="{EACB2F0C-1C3D-CD48-AD13-7B5AD683F7C7}"/>
              </a:ext>
            </a:extLst>
          </p:cNvPr>
          <p:cNvSpPr/>
          <p:nvPr/>
        </p:nvSpPr>
        <p:spPr>
          <a:xfrm>
            <a:off x="1986208" y="2744421"/>
            <a:ext cx="5179092" cy="4409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ubhead">
            <a:extLst>
              <a:ext uri="{FF2B5EF4-FFF2-40B4-BE49-F238E27FC236}">
                <a16:creationId xmlns:a16="http://schemas.microsoft.com/office/drawing/2014/main" id="{0B79470A-88E7-9241-9D11-9A69D76233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86207" y="2706475"/>
            <a:ext cx="5171597" cy="553998"/>
          </a:xfrm>
          <a:noFill/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3600" b="1" i="0" spc="300">
                <a:solidFill>
                  <a:schemeClr val="accent4"/>
                </a:solidFill>
                <a:latin typeface="United Sans Cd Md" pitchFamily="50" charset="0"/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TOPIC OR TITLE</a:t>
            </a:r>
          </a:p>
        </p:txBody>
      </p:sp>
      <p:sp>
        <p:nvSpPr>
          <p:cNvPr id="23" name="Body Text">
            <a:extLst>
              <a:ext uri="{FF2B5EF4-FFF2-40B4-BE49-F238E27FC236}">
                <a16:creationId xmlns:a16="http://schemas.microsoft.com/office/drawing/2014/main" id="{BD416322-CF1A-F143-B2A9-844B608C50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56451" y="3540352"/>
            <a:ext cx="5008850" cy="1122744"/>
          </a:xfrm>
        </p:spPr>
        <p:txBody>
          <a:bodyPr lIns="0" tIns="0" rIns="0" bIns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normalizeH="0" baseline="0">
                <a:solidFill>
                  <a:schemeClr val="bg1"/>
                </a:solidFill>
                <a:latin typeface="Acumin Pro Medium" panose="020B0504020202020204" pitchFamily="34" charset="77"/>
              </a:defRPr>
            </a:lvl1pPr>
          </a:lstStyle>
          <a:p>
            <a:pPr lvl="0"/>
            <a:r>
              <a:rPr lang="en-US" dirty="0"/>
              <a:t>Fact or highlight. </a:t>
            </a:r>
            <a:r>
              <a:rPr lang="en-US" dirty="0" err="1"/>
              <a:t>Acumin</a:t>
            </a:r>
            <a:r>
              <a:rPr lang="en-US" dirty="0"/>
              <a:t> Pro Medium 24 pt. Keep it short with bite-size chunks of information.</a:t>
            </a:r>
          </a:p>
        </p:txBody>
      </p:sp>
      <p:pic>
        <p:nvPicPr>
          <p:cNvPr id="24" name="Gold Triangle">
            <a:extLst>
              <a:ext uri="{FF2B5EF4-FFF2-40B4-BE49-F238E27FC236}">
                <a16:creationId xmlns:a16="http://schemas.microsoft.com/office/drawing/2014/main" id="{4DC803D7-BDE8-2740-B36D-EB98236EB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sp>
        <p:nvSpPr>
          <p:cNvPr id="25" name="Date">
            <a:extLst>
              <a:ext uri="{FF2B5EF4-FFF2-40B4-BE49-F238E27FC236}">
                <a16:creationId xmlns:a16="http://schemas.microsoft.com/office/drawing/2014/main" id="{A7492D50-D618-9F40-B9F2-9B08441829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5646" y="6202177"/>
            <a:ext cx="765261" cy="323968"/>
          </a:xfrm>
        </p:spPr>
        <p:txBody>
          <a:bodyPr/>
          <a:lstStyle>
            <a:lvl1pPr>
              <a:defRPr>
                <a:solidFill>
                  <a:schemeClr val="accent4">
                    <a:alpha val="70000"/>
                  </a:schemeClr>
                </a:solidFill>
              </a:defRPr>
            </a:lvl1pPr>
          </a:lstStyle>
          <a:p>
            <a:fld id="{049DC8E1-D369-0F48-9062-BB068AFD07CE}" type="datetime1">
              <a:rPr lang="en-US" smtClean="0"/>
              <a:pPr/>
              <a:t>12/8/2021</a:t>
            </a:fld>
            <a:endParaRPr lang="en-US" dirty="0"/>
          </a:p>
        </p:txBody>
      </p:sp>
      <p:cxnSp>
        <p:nvCxnSpPr>
          <p:cNvPr id="27" name="Line">
            <a:extLst>
              <a:ext uri="{FF2B5EF4-FFF2-40B4-BE49-F238E27FC236}">
                <a16:creationId xmlns:a16="http://schemas.microsoft.com/office/drawing/2014/main" id="{8F96F97C-D2D6-7949-BDC5-C0B91FB918BD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">
            <a:extLst>
              <a:ext uri="{FF2B5EF4-FFF2-40B4-BE49-F238E27FC236}">
                <a16:creationId xmlns:a16="http://schemas.microsoft.com/office/drawing/2014/main" id="{8E13B548-F076-CF46-A887-15D7D4869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13374" y="6181281"/>
            <a:ext cx="365760" cy="36576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3935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orient="horz" pos="1008">
          <p15:clr>
            <a:srgbClr val="FBAE40"/>
          </p15:clr>
        </p15:guide>
        <p15:guide id="8" orient="horz" pos="148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ld Background">
            <a:extLst>
              <a:ext uri="{FF2B5EF4-FFF2-40B4-BE49-F238E27FC236}">
                <a16:creationId xmlns:a16="http://schemas.microsoft.com/office/drawing/2014/main" id="{F59025A6-822F-2D44-9F31-61A4A63F5CD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 bwMode="blackWhite">
          <a:xfrm>
            <a:off x="1089144" y="1557666"/>
            <a:ext cx="5500897" cy="854080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6000" b="1" i="1" spc="0">
                <a:solidFill>
                  <a:schemeClr val="bg1"/>
                </a:solidFill>
                <a:latin typeface="Acumin Pro ExtraCondensed" panose="020B0508020202020204" pitchFamily="34" charset="77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00775FC-E9E4-FF46-A522-92CC391960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7311" y="2578489"/>
            <a:ext cx="5500891" cy="880790"/>
          </a:xfrm>
        </p:spPr>
        <p:txBody>
          <a:bodyPr lIns="0" tIns="0" rIns="0" bIns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normalizeH="0" baseline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pPr lvl="0"/>
            <a:r>
              <a:rPr lang="en-US" dirty="0"/>
              <a:t>Conclusion, call to action or contact information.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</p:txBody>
      </p:sp>
      <p:pic>
        <p:nvPicPr>
          <p:cNvPr id="21" name="Black Triangle">
            <a:extLst>
              <a:ext uri="{FF2B5EF4-FFF2-40B4-BE49-F238E27FC236}">
                <a16:creationId xmlns:a16="http://schemas.microsoft.com/office/drawing/2014/main" id="{237F821D-D4B4-C442-814B-E1605BD75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sp>
        <p:nvSpPr>
          <p:cNvPr id="22" name="Date">
            <a:extLst>
              <a:ext uri="{FF2B5EF4-FFF2-40B4-BE49-F238E27FC236}">
                <a16:creationId xmlns:a16="http://schemas.microsoft.com/office/drawing/2014/main" id="{F8CD2E15-DFA2-0F4C-8839-A9AD4504A2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3394" y="6202177"/>
            <a:ext cx="817513" cy="323968"/>
          </a:xfrm>
        </p:spPr>
        <p:txBody>
          <a:bodyPr/>
          <a:lstStyle>
            <a:lvl1pPr>
              <a:defRPr>
                <a:solidFill>
                  <a:schemeClr val="accent4">
                    <a:alpha val="70000"/>
                  </a:schemeClr>
                </a:solidFill>
              </a:defRPr>
            </a:lvl1pPr>
          </a:lstStyle>
          <a:p>
            <a:fld id="{049DC8E1-D369-0F48-9062-BB068AFD07CE}" type="datetime1">
              <a:rPr lang="en-US" smtClean="0"/>
              <a:pPr/>
              <a:t>12/8/2021</a:t>
            </a:fld>
            <a:endParaRPr lang="en-US" dirty="0"/>
          </a:p>
        </p:txBody>
      </p:sp>
      <p:cxnSp>
        <p:nvCxnSpPr>
          <p:cNvPr id="25" name="Line">
            <a:extLst>
              <a:ext uri="{FF2B5EF4-FFF2-40B4-BE49-F238E27FC236}">
                <a16:creationId xmlns:a16="http://schemas.microsoft.com/office/drawing/2014/main" id="{A45DD0F1-B8FD-0047-817A-E2982F127A6A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">
            <a:extLst>
              <a:ext uri="{FF2B5EF4-FFF2-40B4-BE49-F238E27FC236}">
                <a16:creationId xmlns:a16="http://schemas.microsoft.com/office/drawing/2014/main" id="{ACFC5D5C-1C9B-F148-A910-72ADDA93A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13374" y="6181281"/>
            <a:ext cx="365760" cy="36576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323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pos="6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06045" y="964692"/>
            <a:ext cx="5937755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045" y="2638045"/>
            <a:ext cx="5937755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15646" y="6202177"/>
            <a:ext cx="765261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>
                    <a:alpha val="70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fld id="{E0C8DACD-4E35-4E4C-AC75-C3DE50F04E7E}" type="datetime1">
              <a:rPr lang="en-US" smtClean="0"/>
              <a:pPr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3384" y="6219163"/>
            <a:ext cx="4556664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74334" y="6181281"/>
            <a:ext cx="365760" cy="365760"/>
          </a:xfrm>
          <a:prstGeom prst="ellipse">
            <a:avLst/>
          </a:prstGeom>
          <a:noFill/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000" b="1" i="0" spc="0" baseline="0">
                <a:solidFill>
                  <a:schemeClr val="bg1"/>
                </a:solidFill>
                <a:latin typeface="Acumin Pro Semibold" panose="020B0504020202020204" pitchFamily="34" charset="77"/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DFF833F-712C-324A-8187-5455C581BDBA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5336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09" r:id="rId2"/>
    <p:sldLayoutId id="2147483720" r:id="rId3"/>
    <p:sldLayoutId id="2147483721" r:id="rId4"/>
    <p:sldLayoutId id="2147483722" r:id="rId5"/>
    <p:sldLayoutId id="2147483723" r:id="rId6"/>
    <p:sldLayoutId id="2147483724" r:id="rId7"/>
  </p:sldLayoutIdLst>
  <p:hf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4056">
          <p15:clr>
            <a:srgbClr val="F26B43"/>
          </p15:clr>
        </p15:guide>
        <p15:guide id="4" orient="horz" pos="393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C6DAED2-C73D-2443-84E6-FD89A1066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1281" y="1095195"/>
            <a:ext cx="5168039" cy="2676182"/>
          </a:xfrm>
        </p:spPr>
        <p:txBody>
          <a:bodyPr/>
          <a:lstStyle/>
          <a:p>
            <a:r>
              <a:rPr lang="en-US" sz="7200" cap="none" dirty="0"/>
              <a:t>Estimation of Flammability  Limits for Mixtures 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BC6C36F4-D49A-904E-968D-C3A9784AB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2775" y="6160385"/>
            <a:ext cx="365760" cy="365760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6" name="Purdue CoBrand" descr="Purdue Co-Brand">
            <a:extLst>
              <a:ext uri="{FF2B5EF4-FFF2-40B4-BE49-F238E27FC236}">
                <a16:creationId xmlns:a16="http://schemas.microsoft.com/office/drawing/2014/main" id="{05240C7F-A381-8841-9325-1750E088B7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2329" r="45243"/>
          <a:stretch/>
        </p:blipFill>
        <p:spPr>
          <a:xfrm>
            <a:off x="420270" y="6039729"/>
            <a:ext cx="1891521" cy="41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743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57B785B-7419-6444-8F7C-456DADFC9C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714" y="248988"/>
            <a:ext cx="6925732" cy="1495794"/>
          </a:xfrm>
        </p:spPr>
        <p:txBody>
          <a:bodyPr/>
          <a:lstStyle/>
          <a:p>
            <a:r>
              <a:rPr lang="en-US" i="0" dirty="0"/>
              <a:t>Excel Tool – 2</a:t>
            </a:r>
            <a:br>
              <a:rPr lang="en-US" i="0" dirty="0"/>
            </a:br>
            <a:br>
              <a:rPr lang="en-US" i="0" dirty="0"/>
            </a:br>
            <a:endParaRPr lang="en-US" i="0" dirty="0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F12AC305-62D1-0B42-86B3-CE1813F55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Purdue CoBrand" descr="Purdue Co-Brand">
            <a:extLst>
              <a:ext uri="{FF2B5EF4-FFF2-40B4-BE49-F238E27FC236}">
                <a16:creationId xmlns:a16="http://schemas.microsoft.com/office/drawing/2014/main" id="{46F1D2E9-562E-2147-8B8E-8A9532E6B4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23007" r="44972"/>
          <a:stretch/>
        </p:blipFill>
        <p:spPr>
          <a:xfrm>
            <a:off x="420270" y="5988148"/>
            <a:ext cx="1900899" cy="449911"/>
          </a:xfrm>
          <a:prstGeom prst="rect">
            <a:avLst/>
          </a:prstGeom>
        </p:spPr>
      </p:pic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AACC9A58-1A67-46DF-9EAD-082FE43011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8449069"/>
              </p:ext>
            </p:extLst>
          </p:nvPr>
        </p:nvGraphicFramePr>
        <p:xfrm>
          <a:off x="696286" y="1149292"/>
          <a:ext cx="7717088" cy="4664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98911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57B785B-7419-6444-8F7C-456DADFC9C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714" y="248988"/>
            <a:ext cx="6925732" cy="512448"/>
          </a:xfrm>
        </p:spPr>
        <p:txBody>
          <a:bodyPr/>
          <a:lstStyle/>
          <a:p>
            <a:r>
              <a:rPr lang="en-US" i="0" dirty="0"/>
              <a:t>Results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F12AC305-62D1-0B42-86B3-CE1813F55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4708" y="5528094"/>
            <a:ext cx="365760" cy="365760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" name="Purdue CoBrand" descr="Purdue Co-Brand">
            <a:extLst>
              <a:ext uri="{FF2B5EF4-FFF2-40B4-BE49-F238E27FC236}">
                <a16:creationId xmlns:a16="http://schemas.microsoft.com/office/drawing/2014/main" id="{46F1D2E9-562E-2147-8B8E-8A9532E6B4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23007" r="44972"/>
          <a:stretch/>
        </p:blipFill>
        <p:spPr>
          <a:xfrm>
            <a:off x="420270" y="5979681"/>
            <a:ext cx="1900899" cy="44991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AAEE98E-1A9E-4137-BF6D-46D1507E772B}"/>
              </a:ext>
            </a:extLst>
          </p:cNvPr>
          <p:cNvSpPr txBox="1"/>
          <p:nvPr/>
        </p:nvSpPr>
        <p:spPr>
          <a:xfrm>
            <a:off x="545714" y="1162716"/>
            <a:ext cx="8138370" cy="483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/>
              <a:t>Used Excel tool to compare results with Ma’s calculations</a:t>
            </a:r>
          </a:p>
          <a:p>
            <a:pPr marL="285750" lvl="0" indent="-28575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lvl="0" indent="-28575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1050" dirty="0"/>
          </a:p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US" sz="1050" dirty="0"/>
              <a:t>[1] Ma’s Calculation; [2] Current Tool</a:t>
            </a:r>
          </a:p>
          <a:p>
            <a:pPr>
              <a:lnSpc>
                <a:spcPct val="114000"/>
              </a:lnSpc>
              <a:spcAft>
                <a:spcPts val="600"/>
              </a:spcAft>
            </a:pPr>
            <a:endParaRPr lang="en-US" sz="1050" dirty="0"/>
          </a:p>
          <a:p>
            <a:pPr marL="285750" lvl="0" indent="-28575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lvl="0" indent="-28575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lvl="0" indent="-28575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1050" dirty="0"/>
          </a:p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US" sz="1050" dirty="0"/>
              <a:t>[1] Ma’s Calculation; [2] Current Tool; [3] Le </a:t>
            </a:r>
            <a:r>
              <a:rPr lang="en-US" sz="1050" dirty="0">
                <a:solidFill>
                  <a:schemeClr val="bg1"/>
                </a:solidFill>
              </a:rPr>
              <a:t>Chatelier’s</a:t>
            </a:r>
            <a:r>
              <a:rPr lang="en-US" sz="1050" dirty="0"/>
              <a:t> Method </a:t>
            </a:r>
            <a:endParaRPr lang="en-US" dirty="0">
              <a:solidFill>
                <a:schemeClr val="bg1"/>
              </a:solidFill>
            </a:endParaRPr>
          </a:p>
          <a:p>
            <a:pPr marL="285750" lvl="0" indent="-28575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Very similar results between Ma’s calculation and our calculated values </a:t>
            </a:r>
          </a:p>
          <a:p>
            <a:pPr marL="285750" lvl="0" indent="-28575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Similar results in non-dilute mixture with Le Chatelier’s Method (LCR)</a:t>
            </a:r>
            <a:r>
              <a:rPr lang="en-US" strike="sngStrike" dirty="0">
                <a:solidFill>
                  <a:schemeClr val="bg1"/>
                </a:solidFill>
              </a:rPr>
              <a:t> </a:t>
            </a:r>
          </a:p>
          <a:p>
            <a:pPr lvl="0">
              <a:lnSpc>
                <a:spcPct val="114000"/>
              </a:lnSpc>
              <a:spcAft>
                <a:spcPts val="600"/>
              </a:spcAft>
            </a:pPr>
            <a:endParaRPr lang="en-US" dirty="0"/>
          </a:p>
          <a:p>
            <a:pPr marL="742950" lvl="1" indent="-28575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4CFD862-4F6C-4997-AE63-B26EA749B9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06255"/>
              </p:ext>
            </p:extLst>
          </p:nvPr>
        </p:nvGraphicFramePr>
        <p:xfrm>
          <a:off x="545714" y="1845136"/>
          <a:ext cx="8052568" cy="711813"/>
        </p:xfrm>
        <a:graphic>
          <a:graphicData uri="http://schemas.openxmlformats.org/drawingml/2006/table">
            <a:tbl>
              <a:tblPr/>
              <a:tblGrid>
                <a:gridCol w="1678914">
                  <a:extLst>
                    <a:ext uri="{9D8B030D-6E8A-4147-A177-3AD203B41FA5}">
                      <a16:colId xmlns:a16="http://schemas.microsoft.com/office/drawing/2014/main" val="2250522838"/>
                    </a:ext>
                  </a:extLst>
                </a:gridCol>
                <a:gridCol w="663275">
                  <a:extLst>
                    <a:ext uri="{9D8B030D-6E8A-4147-A177-3AD203B41FA5}">
                      <a16:colId xmlns:a16="http://schemas.microsoft.com/office/drawing/2014/main" val="1333397416"/>
                    </a:ext>
                  </a:extLst>
                </a:gridCol>
                <a:gridCol w="725456">
                  <a:extLst>
                    <a:ext uri="{9D8B030D-6E8A-4147-A177-3AD203B41FA5}">
                      <a16:colId xmlns:a16="http://schemas.microsoft.com/office/drawing/2014/main" val="945586014"/>
                    </a:ext>
                  </a:extLst>
                </a:gridCol>
                <a:gridCol w="808365">
                  <a:extLst>
                    <a:ext uri="{9D8B030D-6E8A-4147-A177-3AD203B41FA5}">
                      <a16:colId xmlns:a16="http://schemas.microsoft.com/office/drawing/2014/main" val="1340429259"/>
                    </a:ext>
                  </a:extLst>
                </a:gridCol>
                <a:gridCol w="663275">
                  <a:extLst>
                    <a:ext uri="{9D8B030D-6E8A-4147-A177-3AD203B41FA5}">
                      <a16:colId xmlns:a16="http://schemas.microsoft.com/office/drawing/2014/main" val="442170632"/>
                    </a:ext>
                  </a:extLst>
                </a:gridCol>
                <a:gridCol w="1005275">
                  <a:extLst>
                    <a:ext uri="{9D8B030D-6E8A-4147-A177-3AD203B41FA5}">
                      <a16:colId xmlns:a16="http://schemas.microsoft.com/office/drawing/2014/main" val="3012457532"/>
                    </a:ext>
                  </a:extLst>
                </a:gridCol>
                <a:gridCol w="829093">
                  <a:extLst>
                    <a:ext uri="{9D8B030D-6E8A-4147-A177-3AD203B41FA5}">
                      <a16:colId xmlns:a16="http://schemas.microsoft.com/office/drawing/2014/main" val="217038812"/>
                    </a:ext>
                  </a:extLst>
                </a:gridCol>
                <a:gridCol w="849822">
                  <a:extLst>
                    <a:ext uri="{9D8B030D-6E8A-4147-A177-3AD203B41FA5}">
                      <a16:colId xmlns:a16="http://schemas.microsoft.com/office/drawing/2014/main" val="1528954721"/>
                    </a:ext>
                  </a:extLst>
                </a:gridCol>
                <a:gridCol w="829093">
                  <a:extLst>
                    <a:ext uri="{9D8B030D-6E8A-4147-A177-3AD203B41FA5}">
                      <a16:colId xmlns:a16="http://schemas.microsoft.com/office/drawing/2014/main" val="3305565785"/>
                    </a:ext>
                  </a:extLst>
                </a:gridCol>
              </a:tblGrid>
              <a:tr h="136409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Diluted Methane Mixture</a:t>
                      </a:r>
                    </a:p>
                  </a:txBody>
                  <a:tcPr marL="6131" marR="6131" marT="61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6006430"/>
                  </a:ext>
                </a:extLst>
              </a:tr>
              <a:tr h="14715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Yi Methane</a:t>
                      </a:r>
                    </a:p>
                  </a:txBody>
                  <a:tcPr marL="6131" marR="6131" marT="61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Yi N2</a:t>
                      </a:r>
                    </a:p>
                  </a:txBody>
                  <a:tcPr marL="6131" marR="6131" marT="61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Yi CO2</a:t>
                      </a:r>
                    </a:p>
                  </a:txBody>
                  <a:tcPr marL="6131" marR="6131" marT="61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LFL Calc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[1]</a:t>
                      </a:r>
                    </a:p>
                  </a:txBody>
                  <a:tcPr marL="6131" marR="6131" marT="61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LFL Calc [2]</a:t>
                      </a:r>
                    </a:p>
                  </a:txBody>
                  <a:tcPr marL="6131" marR="6131" marT="61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LFL % Error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[1] vs [2]</a:t>
                      </a:r>
                    </a:p>
                  </a:txBody>
                  <a:tcPr marL="6131" marR="6131" marT="61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UFL Calc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[1]</a:t>
                      </a:r>
                    </a:p>
                  </a:txBody>
                  <a:tcPr marL="6131" marR="6131" marT="61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UFL Calc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[2]</a:t>
                      </a:r>
                    </a:p>
                  </a:txBody>
                  <a:tcPr marL="6131" marR="6131" marT="61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UFL % Error [1] vs [2]</a:t>
                      </a:r>
                    </a:p>
                  </a:txBody>
                  <a:tcPr marL="6131" marR="6131" marT="61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82341461"/>
                  </a:ext>
                </a:extLst>
              </a:tr>
              <a:tr h="15723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0.152</a:t>
                      </a:r>
                    </a:p>
                  </a:txBody>
                  <a:tcPr marL="6131" marR="6131" marT="61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0.798</a:t>
                      </a:r>
                    </a:p>
                  </a:txBody>
                  <a:tcPr marL="6131" marR="6131" marT="61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0.05</a:t>
                      </a:r>
                    </a:p>
                  </a:txBody>
                  <a:tcPr marL="6131" marR="6131" marT="61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0.353</a:t>
                      </a:r>
                    </a:p>
                  </a:txBody>
                  <a:tcPr marL="6131" marR="6131" marT="61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0.355</a:t>
                      </a:r>
                    </a:p>
                  </a:txBody>
                  <a:tcPr marL="6131" marR="6131" marT="61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0.57 %</a:t>
                      </a:r>
                    </a:p>
                  </a:txBody>
                  <a:tcPr marL="6131" marR="6131" marT="61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0.441</a:t>
                      </a:r>
                    </a:p>
                  </a:txBody>
                  <a:tcPr marL="6131" marR="6131" marT="61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0.44</a:t>
                      </a:r>
                    </a:p>
                  </a:txBody>
                  <a:tcPr marL="6131" marR="6131" marT="61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0.23 %</a:t>
                      </a:r>
                    </a:p>
                  </a:txBody>
                  <a:tcPr marL="6131" marR="6131" marT="61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193236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ABF1862-7258-4FF4-89C3-7EE67B099B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223842"/>
              </p:ext>
            </p:extLst>
          </p:nvPr>
        </p:nvGraphicFramePr>
        <p:xfrm>
          <a:off x="476258" y="2911041"/>
          <a:ext cx="8483183" cy="1009332"/>
        </p:xfrm>
        <a:graphic>
          <a:graphicData uri="http://schemas.openxmlformats.org/drawingml/2006/table">
            <a:tbl>
              <a:tblPr/>
              <a:tblGrid>
                <a:gridCol w="1468011">
                  <a:extLst>
                    <a:ext uri="{9D8B030D-6E8A-4147-A177-3AD203B41FA5}">
                      <a16:colId xmlns:a16="http://schemas.microsoft.com/office/drawing/2014/main" val="3076542465"/>
                    </a:ext>
                  </a:extLst>
                </a:gridCol>
                <a:gridCol w="579953">
                  <a:extLst>
                    <a:ext uri="{9D8B030D-6E8A-4147-A177-3AD203B41FA5}">
                      <a16:colId xmlns:a16="http://schemas.microsoft.com/office/drawing/2014/main" val="3636931951"/>
                    </a:ext>
                  </a:extLst>
                </a:gridCol>
                <a:gridCol w="634325">
                  <a:extLst>
                    <a:ext uri="{9D8B030D-6E8A-4147-A177-3AD203B41FA5}">
                      <a16:colId xmlns:a16="http://schemas.microsoft.com/office/drawing/2014/main" val="4164776847"/>
                    </a:ext>
                  </a:extLst>
                </a:gridCol>
                <a:gridCol w="706820">
                  <a:extLst>
                    <a:ext uri="{9D8B030D-6E8A-4147-A177-3AD203B41FA5}">
                      <a16:colId xmlns:a16="http://schemas.microsoft.com/office/drawing/2014/main" val="3470482367"/>
                    </a:ext>
                  </a:extLst>
                </a:gridCol>
                <a:gridCol w="579953">
                  <a:extLst>
                    <a:ext uri="{9D8B030D-6E8A-4147-A177-3AD203B41FA5}">
                      <a16:colId xmlns:a16="http://schemas.microsoft.com/office/drawing/2014/main" val="3143309415"/>
                    </a:ext>
                  </a:extLst>
                </a:gridCol>
                <a:gridCol w="700986">
                  <a:extLst>
                    <a:ext uri="{9D8B030D-6E8A-4147-A177-3AD203B41FA5}">
                      <a16:colId xmlns:a16="http://schemas.microsoft.com/office/drawing/2014/main" val="3898226183"/>
                    </a:ext>
                  </a:extLst>
                </a:gridCol>
                <a:gridCol w="1171858">
                  <a:extLst>
                    <a:ext uri="{9D8B030D-6E8A-4147-A177-3AD203B41FA5}">
                      <a16:colId xmlns:a16="http://schemas.microsoft.com/office/drawing/2014/main" val="531018582"/>
                    </a:ext>
                  </a:extLst>
                </a:gridCol>
                <a:gridCol w="645799">
                  <a:extLst>
                    <a:ext uri="{9D8B030D-6E8A-4147-A177-3AD203B41FA5}">
                      <a16:colId xmlns:a16="http://schemas.microsoft.com/office/drawing/2014/main" val="563158809"/>
                    </a:ext>
                  </a:extLst>
                </a:gridCol>
                <a:gridCol w="553305">
                  <a:extLst>
                    <a:ext uri="{9D8B030D-6E8A-4147-A177-3AD203B41FA5}">
                      <a16:colId xmlns:a16="http://schemas.microsoft.com/office/drawing/2014/main" val="1516169588"/>
                    </a:ext>
                  </a:extLst>
                </a:gridCol>
                <a:gridCol w="579953">
                  <a:extLst>
                    <a:ext uri="{9D8B030D-6E8A-4147-A177-3AD203B41FA5}">
                      <a16:colId xmlns:a16="http://schemas.microsoft.com/office/drawing/2014/main" val="2373242268"/>
                    </a:ext>
                  </a:extLst>
                </a:gridCol>
                <a:gridCol w="862220">
                  <a:extLst>
                    <a:ext uri="{9D8B030D-6E8A-4147-A177-3AD203B41FA5}">
                      <a16:colId xmlns:a16="http://schemas.microsoft.com/office/drawing/2014/main" val="3163343645"/>
                    </a:ext>
                  </a:extLst>
                </a:gridCol>
              </a:tblGrid>
              <a:tr h="318720">
                <a:tc gridSpan="11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Non-Dilute Mixture</a:t>
                      </a:r>
                    </a:p>
                  </a:txBody>
                  <a:tcPr marL="5148" marR="5148" marT="51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508008"/>
                  </a:ext>
                </a:extLst>
              </a:tr>
              <a:tr h="34530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Yi Ethyl Acetate</a:t>
                      </a:r>
                    </a:p>
                  </a:txBody>
                  <a:tcPr marL="5148" marR="5148" marT="51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Yi Ethanol</a:t>
                      </a:r>
                    </a:p>
                  </a:txBody>
                  <a:tcPr marL="5148" marR="5148" marT="51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Yi Toluene</a:t>
                      </a:r>
                    </a:p>
                  </a:txBody>
                  <a:tcPr marL="5148" marR="5148" marT="51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LFL 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Calc [1]</a:t>
                      </a:r>
                    </a:p>
                  </a:txBody>
                  <a:tcPr marL="5148" marR="5148" marT="51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LFL 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Calc [3]</a:t>
                      </a:r>
                    </a:p>
                  </a:txBody>
                  <a:tcPr marL="5148" marR="5148" marT="51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LFL 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Calc [2]</a:t>
                      </a:r>
                    </a:p>
                  </a:txBody>
                  <a:tcPr marL="5148" marR="5148" marT="51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LFL % Error 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[1] vs [2]</a:t>
                      </a:r>
                    </a:p>
                  </a:txBody>
                  <a:tcPr marL="5148" marR="5148" marT="51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UFL 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Calc [1]</a:t>
                      </a:r>
                    </a:p>
                  </a:txBody>
                  <a:tcPr marL="5148" marR="5148" marT="51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UFL Calc [3]</a:t>
                      </a:r>
                    </a:p>
                  </a:txBody>
                  <a:tcPr marL="5148" marR="5148" marT="51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UFL 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Calc [2] </a:t>
                      </a:r>
                    </a:p>
                  </a:txBody>
                  <a:tcPr marL="5148" marR="5148" marT="51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UFL % Error 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[1] vs [2]</a:t>
                      </a:r>
                    </a:p>
                  </a:txBody>
                  <a:tcPr marL="5148" marR="5148" marT="51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2090620"/>
                  </a:ext>
                </a:extLst>
              </a:tr>
              <a:tr h="34530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0.635</a:t>
                      </a:r>
                    </a:p>
                  </a:txBody>
                  <a:tcPr marL="5148" marR="5148" marT="51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0.208</a:t>
                      </a:r>
                    </a:p>
                  </a:txBody>
                  <a:tcPr marL="5148" marR="5148" marT="51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0.014</a:t>
                      </a:r>
                    </a:p>
                  </a:txBody>
                  <a:tcPr marL="5148" marR="5148" marT="51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0.0206</a:t>
                      </a:r>
                    </a:p>
                  </a:txBody>
                  <a:tcPr marL="5148" marR="5148" marT="51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0.0207</a:t>
                      </a:r>
                    </a:p>
                  </a:txBody>
                  <a:tcPr marL="5148" marR="5148" marT="51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0.0208</a:t>
                      </a:r>
                    </a:p>
                  </a:txBody>
                  <a:tcPr marL="5148" marR="5148" marT="51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0.97 %</a:t>
                      </a:r>
                    </a:p>
                  </a:txBody>
                  <a:tcPr marL="5148" marR="5148" marT="51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0.1144</a:t>
                      </a:r>
                    </a:p>
                  </a:txBody>
                  <a:tcPr marL="5148" marR="5148" marT="51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0.1133</a:t>
                      </a:r>
                    </a:p>
                  </a:txBody>
                  <a:tcPr marL="5148" marR="5148" marT="51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0.1139</a:t>
                      </a:r>
                    </a:p>
                  </a:txBody>
                  <a:tcPr marL="5148" marR="5148" marT="51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50" b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0.44 %</a:t>
                      </a:r>
                    </a:p>
                  </a:txBody>
                  <a:tcPr marL="5148" marR="5148" marT="51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5163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8751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57B785B-7419-6444-8F7C-456DADFC9C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714" y="248988"/>
            <a:ext cx="6925732" cy="997196"/>
          </a:xfrm>
        </p:spPr>
        <p:txBody>
          <a:bodyPr/>
          <a:lstStyle/>
          <a:p>
            <a:r>
              <a:rPr lang="en-US" i="0" dirty="0"/>
              <a:t>Results – Comparison with Terpstra’s Research - 1</a:t>
            </a:r>
            <a:br>
              <a:rPr lang="en-US" i="0" dirty="0"/>
            </a:br>
            <a:endParaRPr lang="en-US" i="0" dirty="0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F12AC305-62D1-0B42-86B3-CE1813F55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7" name="Purdue CoBrand" descr="Purdue Co-Brand">
            <a:extLst>
              <a:ext uri="{FF2B5EF4-FFF2-40B4-BE49-F238E27FC236}">
                <a16:creationId xmlns:a16="http://schemas.microsoft.com/office/drawing/2014/main" id="{46F1D2E9-562E-2147-8B8E-8A9532E6B4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23007" r="44972"/>
          <a:stretch/>
        </p:blipFill>
        <p:spPr>
          <a:xfrm>
            <a:off x="420270" y="5988148"/>
            <a:ext cx="1900899" cy="449911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F54274D1-FB99-46DD-97D4-BD77D838F1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8700306"/>
              </p:ext>
            </p:extLst>
          </p:nvPr>
        </p:nvGraphicFramePr>
        <p:xfrm>
          <a:off x="247317" y="866019"/>
          <a:ext cx="8649366" cy="2778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F9870A6C-6BFA-4838-98EF-766BEF0D89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1487670"/>
              </p:ext>
            </p:extLst>
          </p:nvPr>
        </p:nvGraphicFramePr>
        <p:xfrm>
          <a:off x="135467" y="3589937"/>
          <a:ext cx="8896565" cy="3019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97384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57B785B-7419-6444-8F7C-456DADFC9C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714" y="248988"/>
            <a:ext cx="6925732" cy="1495794"/>
          </a:xfrm>
        </p:spPr>
        <p:txBody>
          <a:bodyPr/>
          <a:lstStyle/>
          <a:p>
            <a:r>
              <a:rPr lang="en-US" i="0" dirty="0"/>
              <a:t>Results – Comparison with Terpstra’s Research – 2</a:t>
            </a:r>
            <a:br>
              <a:rPr lang="en-US" i="0" dirty="0"/>
            </a:br>
            <a:br>
              <a:rPr lang="en-US" i="0" dirty="0"/>
            </a:br>
            <a:endParaRPr lang="en-US" i="0" dirty="0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F12AC305-62D1-0B42-86B3-CE1813F55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7" name="Purdue CoBrand" descr="Purdue Co-Brand">
            <a:extLst>
              <a:ext uri="{FF2B5EF4-FFF2-40B4-BE49-F238E27FC236}">
                <a16:creationId xmlns:a16="http://schemas.microsoft.com/office/drawing/2014/main" id="{46F1D2E9-562E-2147-8B8E-8A9532E6B4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23007" r="44972"/>
          <a:stretch/>
        </p:blipFill>
        <p:spPr>
          <a:xfrm>
            <a:off x="420270" y="5988148"/>
            <a:ext cx="1900899" cy="449911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EA1DB5F-32FA-4E22-8E62-21F3DB7536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068242"/>
              </p:ext>
            </p:extLst>
          </p:nvPr>
        </p:nvGraphicFramePr>
        <p:xfrm>
          <a:off x="1272985" y="2315362"/>
          <a:ext cx="6598029" cy="1624474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267419">
                  <a:extLst>
                    <a:ext uri="{9D8B030D-6E8A-4147-A177-3AD203B41FA5}">
                      <a16:colId xmlns:a16="http://schemas.microsoft.com/office/drawing/2014/main" val="2199599236"/>
                    </a:ext>
                  </a:extLst>
                </a:gridCol>
                <a:gridCol w="795243">
                  <a:extLst>
                    <a:ext uri="{9D8B030D-6E8A-4147-A177-3AD203B41FA5}">
                      <a16:colId xmlns:a16="http://schemas.microsoft.com/office/drawing/2014/main" val="1636631753"/>
                    </a:ext>
                  </a:extLst>
                </a:gridCol>
                <a:gridCol w="1043755">
                  <a:extLst>
                    <a:ext uri="{9D8B030D-6E8A-4147-A177-3AD203B41FA5}">
                      <a16:colId xmlns:a16="http://schemas.microsoft.com/office/drawing/2014/main" val="2490053860"/>
                    </a:ext>
                  </a:extLst>
                </a:gridCol>
                <a:gridCol w="795243">
                  <a:extLst>
                    <a:ext uri="{9D8B030D-6E8A-4147-A177-3AD203B41FA5}">
                      <a16:colId xmlns:a16="http://schemas.microsoft.com/office/drawing/2014/main" val="1398385831"/>
                    </a:ext>
                  </a:extLst>
                </a:gridCol>
                <a:gridCol w="1105883">
                  <a:extLst>
                    <a:ext uri="{9D8B030D-6E8A-4147-A177-3AD203B41FA5}">
                      <a16:colId xmlns:a16="http://schemas.microsoft.com/office/drawing/2014/main" val="2989378078"/>
                    </a:ext>
                  </a:extLst>
                </a:gridCol>
                <a:gridCol w="795243">
                  <a:extLst>
                    <a:ext uri="{9D8B030D-6E8A-4147-A177-3AD203B41FA5}">
                      <a16:colId xmlns:a16="http://schemas.microsoft.com/office/drawing/2014/main" val="237117221"/>
                    </a:ext>
                  </a:extLst>
                </a:gridCol>
                <a:gridCol w="795243">
                  <a:extLst>
                    <a:ext uri="{9D8B030D-6E8A-4147-A177-3AD203B41FA5}">
                      <a16:colId xmlns:a16="http://schemas.microsoft.com/office/drawing/2014/main" val="902010146"/>
                    </a:ext>
                  </a:extLst>
                </a:gridCol>
              </a:tblGrid>
              <a:tr h="285999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Flammability Limits for Methane Mixture 30% Methane/ 70% Diluent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7498125"/>
                  </a:ext>
                </a:extLst>
              </a:tr>
              <a:tr h="51479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Diluent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LFL Obs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LFL Calculate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% Error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UFL observed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UFL calc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% Error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77337639"/>
                  </a:ext>
                </a:extLst>
              </a:tr>
              <a:tr h="2745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Helium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0.177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0.169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4.5%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0.303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0.343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13.2%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9271879"/>
                  </a:ext>
                </a:extLst>
              </a:tr>
              <a:tr h="2745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Argon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0.16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0.169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5.6%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0.317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0.343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8.2%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01341609"/>
                  </a:ext>
                </a:extLst>
              </a:tr>
              <a:tr h="2745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CO2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0.187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0.195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4.3%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0.29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0.306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5.5%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257402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2649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57B785B-7419-6444-8F7C-456DADFC9C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714" y="248988"/>
            <a:ext cx="6925732" cy="997196"/>
          </a:xfrm>
        </p:spPr>
        <p:txBody>
          <a:bodyPr/>
          <a:lstStyle/>
          <a:p>
            <a:r>
              <a:rPr lang="en-US" i="0" dirty="0"/>
              <a:t>Results – Comparison with Kondo’s Research - 1</a:t>
            </a:r>
            <a:br>
              <a:rPr lang="en-US" i="0" dirty="0"/>
            </a:br>
            <a:endParaRPr lang="en-US" i="0" dirty="0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F12AC305-62D1-0B42-86B3-CE1813F55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7" name="Purdue CoBrand" descr="Purdue Co-Brand">
            <a:extLst>
              <a:ext uri="{FF2B5EF4-FFF2-40B4-BE49-F238E27FC236}">
                <a16:creationId xmlns:a16="http://schemas.microsoft.com/office/drawing/2014/main" id="{46F1D2E9-562E-2147-8B8E-8A9532E6B4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23007" r="44972"/>
          <a:stretch/>
        </p:blipFill>
        <p:spPr>
          <a:xfrm>
            <a:off x="420270" y="5988148"/>
            <a:ext cx="1900899" cy="449911"/>
          </a:xfrm>
          <a:prstGeom prst="rect">
            <a:avLst/>
          </a:prstGeom>
        </p:spPr>
      </p:pic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C539248-D29F-47AA-8F76-C2E48F23D3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3616805"/>
              </p:ext>
            </p:extLst>
          </p:nvPr>
        </p:nvGraphicFramePr>
        <p:xfrm>
          <a:off x="352338" y="919096"/>
          <a:ext cx="8313061" cy="2948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7AD6563-F2A5-4F51-A4C5-51080F8C80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0304558"/>
              </p:ext>
            </p:extLst>
          </p:nvPr>
        </p:nvGraphicFramePr>
        <p:xfrm>
          <a:off x="285226" y="3699544"/>
          <a:ext cx="8858773" cy="2948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18018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57B785B-7419-6444-8F7C-456DADFC9C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6105" y="230287"/>
            <a:ext cx="6925732" cy="512448"/>
          </a:xfrm>
        </p:spPr>
        <p:txBody>
          <a:bodyPr/>
          <a:lstStyle/>
          <a:p>
            <a:r>
              <a:rPr lang="en-US" i="0" dirty="0"/>
              <a:t>Conclusions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F12AC305-62D1-0B42-86B3-CE1813F55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7" name="Purdue CoBrand" descr="Purdue Co-Brand">
            <a:extLst>
              <a:ext uri="{FF2B5EF4-FFF2-40B4-BE49-F238E27FC236}">
                <a16:creationId xmlns:a16="http://schemas.microsoft.com/office/drawing/2014/main" id="{46F1D2E9-562E-2147-8B8E-8A9532E6B4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23007" r="44972"/>
          <a:stretch/>
        </p:blipFill>
        <p:spPr>
          <a:xfrm>
            <a:off x="420270" y="5988148"/>
            <a:ext cx="1900899" cy="449911"/>
          </a:xfrm>
          <a:prstGeom prst="rect">
            <a:avLst/>
          </a:prstGeom>
        </p:spPr>
      </p:pic>
      <p:sp>
        <p:nvSpPr>
          <p:cNvPr id="8" name="Body Text">
            <a:extLst>
              <a:ext uri="{FF2B5EF4-FFF2-40B4-BE49-F238E27FC236}">
                <a16:creationId xmlns:a16="http://schemas.microsoft.com/office/drawing/2014/main" id="{28CDC2A4-C6A4-458B-BEAB-FFBF19280D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005" y="1162658"/>
            <a:ext cx="7545989" cy="3381167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Aft>
                <a:spcPts val="600"/>
              </a:spcAft>
            </a:pPr>
            <a:endParaRPr lang="en-US" dirty="0"/>
          </a:p>
          <a:p>
            <a:pPr lvl="1">
              <a:lnSpc>
                <a:spcPct val="114000"/>
              </a:lnSpc>
              <a:spcAft>
                <a:spcPts val="600"/>
              </a:spcAft>
            </a:pPr>
            <a:endParaRPr lang="en-US" dirty="0"/>
          </a:p>
          <a:p>
            <a:pPr lvl="1">
              <a:lnSpc>
                <a:spcPct val="114000"/>
              </a:lnSpc>
              <a:spcAft>
                <a:spcPts val="600"/>
              </a:spcAft>
            </a:pP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DA0B14-3B8F-480C-B555-6FB2E5C4201D}"/>
              </a:ext>
            </a:extLst>
          </p:cNvPr>
          <p:cNvSpPr txBox="1"/>
          <p:nvPr/>
        </p:nvSpPr>
        <p:spPr>
          <a:xfrm>
            <a:off x="546104" y="1345833"/>
            <a:ext cx="7798889" cy="66766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/>
              <a:t>Calculation method and excel tool calculated the LFLs for a variety of mixtures accurately: 4 – 8 % error</a:t>
            </a:r>
          </a:p>
          <a:p>
            <a:pPr marL="285750" indent="-28575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/>
              <a:t>Had a </a:t>
            </a:r>
            <a:r>
              <a:rPr lang="en-US" dirty="0">
                <a:solidFill>
                  <a:schemeClr val="bg1"/>
                </a:solidFill>
              </a:rPr>
              <a:t>larger range of error (8 – 14%) for UFL calculations, which  increases as the fraction of inert increases</a:t>
            </a:r>
          </a:p>
          <a:p>
            <a:pPr marL="285750" indent="-28575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Overall, the calculation tool and method handled a wide range of inerts and fuels delivering results with acceptable error relative to experimental data</a:t>
            </a:r>
          </a:p>
          <a:p>
            <a:pPr marL="285750" indent="-28575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Certain </a:t>
            </a:r>
            <a:r>
              <a:rPr lang="en-US" dirty="0" err="1">
                <a:solidFill>
                  <a:schemeClr val="bg1"/>
                </a:solidFill>
              </a:rPr>
              <a:t>inerts</a:t>
            </a:r>
            <a:r>
              <a:rPr lang="en-US" dirty="0">
                <a:solidFill>
                  <a:schemeClr val="bg1"/>
                </a:solidFill>
              </a:rPr>
              <a:t> can cause error due to changing of flame temperature (e.g., Halon 1301)</a:t>
            </a:r>
          </a:p>
          <a:p>
            <a:pPr marL="742950" lvl="1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The calculation assumes a constant flame temperature </a:t>
            </a:r>
          </a:p>
          <a:p>
            <a:pPr marL="285750" indent="-28575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Be cautious when using this calculation method for UFL</a:t>
            </a:r>
          </a:p>
          <a:p>
            <a:pPr marL="742950" lvl="1" indent="-2857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 Error is higher because the model assumes complete combustion which is not totally appropriate at the UFL concentration </a:t>
            </a:r>
            <a:endParaRPr lang="en-US" strike="sngStrike" dirty="0">
              <a:solidFill>
                <a:schemeClr val="bg1"/>
              </a:solidFill>
            </a:endParaRPr>
          </a:p>
          <a:p>
            <a:pPr lvl="1">
              <a:lnSpc>
                <a:spcPct val="114000"/>
              </a:lnSpc>
              <a:spcAft>
                <a:spcPts val="600"/>
              </a:spcAft>
            </a:pPr>
            <a:endParaRPr lang="en-US" dirty="0">
              <a:solidFill>
                <a:schemeClr val="bg1"/>
              </a:solidFill>
            </a:endParaRPr>
          </a:p>
          <a:p>
            <a:pPr lvl="1">
              <a:lnSpc>
                <a:spcPct val="114000"/>
              </a:lnSpc>
              <a:spcAft>
                <a:spcPts val="600"/>
              </a:spcAft>
            </a:pPr>
            <a:endParaRPr lang="en-US" dirty="0"/>
          </a:p>
          <a:p>
            <a:pPr marL="285750" indent="-28575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dirty="0"/>
          </a:p>
          <a:p>
            <a:pPr marL="742950" lvl="1" indent="-28575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dirty="0"/>
          </a:p>
          <a:p>
            <a:pPr marL="742950" lvl="1" indent="-28575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21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57B785B-7419-6444-8F7C-456DADFC9C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7097" y="243214"/>
            <a:ext cx="6925732" cy="512448"/>
          </a:xfrm>
        </p:spPr>
        <p:txBody>
          <a:bodyPr/>
          <a:lstStyle/>
          <a:p>
            <a:r>
              <a:rPr lang="en-US" i="0" dirty="0"/>
              <a:t>Future Work/Next Steps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1D37C11B-143A-F242-BB46-7995C2A2FD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1354" y="1140400"/>
            <a:ext cx="6925732" cy="4762149"/>
          </a:xfrm>
        </p:spPr>
        <p:txBody>
          <a:bodyPr>
            <a:normAutofit/>
          </a:bodyPr>
          <a:lstStyle/>
          <a:p>
            <a:pPr lvl="0">
              <a:lnSpc>
                <a:spcPct val="114000"/>
              </a:lnSpc>
              <a:spcAft>
                <a:spcPts val="600"/>
              </a:spcAft>
            </a:pPr>
            <a:r>
              <a:rPr lang="en-US" sz="2000" dirty="0"/>
              <a:t>Continue comparing calculations with experimental data</a:t>
            </a:r>
          </a:p>
          <a:p>
            <a:pPr lvl="0">
              <a:lnSpc>
                <a:spcPct val="114000"/>
              </a:lnSpc>
              <a:spcAft>
                <a:spcPts val="600"/>
              </a:spcAft>
            </a:pPr>
            <a:r>
              <a:rPr lang="en-US" sz="2000" dirty="0"/>
              <a:t>Calculate the Limiting Oxygen Concentration (LOC)</a:t>
            </a:r>
          </a:p>
          <a:p>
            <a:pPr lvl="0">
              <a:lnSpc>
                <a:spcPct val="114000"/>
              </a:lnSpc>
              <a:spcAft>
                <a:spcPts val="600"/>
              </a:spcAft>
            </a:pPr>
            <a:r>
              <a:rPr lang="en-US" sz="2000" dirty="0"/>
              <a:t>Adjust calculations for actual temperature and pressure conditions</a:t>
            </a:r>
          </a:p>
          <a:p>
            <a:pPr marL="0" lvl="0" indent="0">
              <a:lnSpc>
                <a:spcPct val="114000"/>
              </a:lnSpc>
              <a:spcAft>
                <a:spcPts val="600"/>
              </a:spcAft>
              <a:buNone/>
            </a:pPr>
            <a:endParaRPr lang="en-US" sz="2000" dirty="0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F12AC305-62D1-0B42-86B3-CE1813F55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7" name="Purdue CoBrand" descr="Purdue Co-Brand">
            <a:extLst>
              <a:ext uri="{FF2B5EF4-FFF2-40B4-BE49-F238E27FC236}">
                <a16:creationId xmlns:a16="http://schemas.microsoft.com/office/drawing/2014/main" id="{46F1D2E9-562E-2147-8B8E-8A9532E6B4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23007" r="44972"/>
          <a:stretch/>
        </p:blipFill>
        <p:spPr>
          <a:xfrm>
            <a:off x="420270" y="5988148"/>
            <a:ext cx="1900899" cy="44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9461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3354486-2A6A-DD4E-9A8D-861B2E201A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3142" y="1238885"/>
            <a:ext cx="5500897" cy="914096"/>
          </a:xfrm>
        </p:spPr>
        <p:txBody>
          <a:bodyPr/>
          <a:lstStyle/>
          <a:p>
            <a:r>
              <a:rPr lang="en-US" sz="6600" i="0" cap="none" dirty="0"/>
              <a:t>Questions</a:t>
            </a:r>
            <a:r>
              <a:rPr lang="en-US" sz="6600" cap="none" dirty="0"/>
              <a:t>?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B05C2BE5-BF22-EF46-A621-4EB44D385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Purdue CoBrand" descr="Purdue Co-Brand">
            <a:extLst>
              <a:ext uri="{FF2B5EF4-FFF2-40B4-BE49-F238E27FC236}">
                <a16:creationId xmlns:a16="http://schemas.microsoft.com/office/drawing/2014/main" id="{7CDABF9C-5298-9848-8FAE-DD31CD5203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51213" r="45650"/>
          <a:stretch/>
        </p:blipFill>
        <p:spPr>
          <a:xfrm>
            <a:off x="420270" y="5884985"/>
            <a:ext cx="1877453" cy="553074"/>
          </a:xfrm>
          <a:prstGeom prst="rect">
            <a:avLst/>
          </a:prstGeom>
        </p:spPr>
      </p:pic>
      <p:sp>
        <p:nvSpPr>
          <p:cNvPr id="7" name="Title">
            <a:extLst>
              <a:ext uri="{FF2B5EF4-FFF2-40B4-BE49-F238E27FC236}">
                <a16:creationId xmlns:a16="http://schemas.microsoft.com/office/drawing/2014/main" id="{D6864F22-E175-4D24-AF4C-BADE6F4C7033}"/>
              </a:ext>
            </a:extLst>
          </p:cNvPr>
          <p:cNvSpPr txBox="1">
            <a:spLocks/>
          </p:cNvSpPr>
          <p:nvPr/>
        </p:nvSpPr>
        <p:spPr bwMode="blackWhite">
          <a:xfrm>
            <a:off x="713142" y="3284857"/>
            <a:ext cx="6876378" cy="1495794"/>
          </a:xfrm>
          <a:prstGeom prst="rect">
            <a:avLst/>
          </a:prstGeom>
          <a:noFill/>
          <a:ln w="38100" cap="sq">
            <a:noFill/>
            <a:miter lim="800000"/>
          </a:ln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1" kern="1200" cap="all" spc="0" baseline="0">
                <a:solidFill>
                  <a:schemeClr val="bg1"/>
                </a:solidFill>
                <a:latin typeface="Acumin Pro ExtraCondensed" panose="020B0508020202020204" pitchFamily="34" charset="77"/>
                <a:ea typeface="+mj-ea"/>
                <a:cs typeface="+mj-cs"/>
              </a:defRPr>
            </a:lvl1pPr>
          </a:lstStyle>
          <a:p>
            <a:r>
              <a:rPr lang="en-US" sz="3600" i="0" cap="none" dirty="0"/>
              <a:t>Acknowledgment:</a:t>
            </a:r>
          </a:p>
          <a:p>
            <a:r>
              <a:rPr lang="en-US" sz="3600" b="0" i="0" cap="none" dirty="0"/>
              <a:t>Thank you to Silvio Esterellas, Tony Rocha-Valadez, and ExxonMobil for support and guidance on this research  </a:t>
            </a:r>
            <a:endParaRPr lang="en-US" sz="3600" b="0" cap="none" dirty="0"/>
          </a:p>
        </p:txBody>
      </p:sp>
    </p:spTree>
    <p:extLst>
      <p:ext uri="{BB962C8B-B14F-4D97-AF65-F5344CB8AC3E}">
        <p14:creationId xmlns:p14="http://schemas.microsoft.com/office/powerpoint/2010/main" val="688098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57B785B-7419-6444-8F7C-456DADFC9C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i="0" dirty="0"/>
              <a:t>References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1D37C11B-143A-F242-BB46-7995C2A2FD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1163" y="1226773"/>
            <a:ext cx="7873821" cy="4367537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effectLst/>
                <a:latin typeface="+mn-lt"/>
              </a:rPr>
              <a:t>[1] Ma, T. (2011). A thermal theory for estimating the flammability limits of a 	mixture. </a:t>
            </a:r>
            <a:r>
              <a:rPr lang="en-US" i="1" dirty="0">
                <a:effectLst/>
                <a:latin typeface="+mn-lt"/>
              </a:rPr>
              <a:t>Fire Safety Journal</a:t>
            </a:r>
            <a:r>
              <a:rPr lang="en-US" dirty="0">
                <a:effectLst/>
                <a:latin typeface="+mn-lt"/>
              </a:rPr>
              <a:t>, </a:t>
            </a:r>
            <a:r>
              <a:rPr lang="en-US" i="1" dirty="0">
                <a:effectLst/>
                <a:latin typeface="+mn-lt"/>
              </a:rPr>
              <a:t>46</a:t>
            </a:r>
            <a:r>
              <a:rPr lang="en-US" dirty="0">
                <a:effectLst/>
                <a:latin typeface="+mn-lt"/>
              </a:rPr>
              <a:t>(8), 558–567. 	https://doi.org/10.1016/j.firesaf.2011.09.002 </a:t>
            </a:r>
          </a:p>
          <a:p>
            <a:pPr marL="0" indent="0">
              <a:buNone/>
            </a:pPr>
            <a:r>
              <a:rPr lang="en-US" dirty="0">
                <a:effectLst/>
                <a:latin typeface="+mn-lt"/>
              </a:rPr>
              <a:t>[2] Kondo, S., Takizawa, K., Takahashi, A., </a:t>
            </a:r>
            <a:r>
              <a:rPr lang="en-US" dirty="0" err="1">
                <a:effectLst/>
                <a:latin typeface="+mn-lt"/>
              </a:rPr>
              <a:t>Tokuhashi</a:t>
            </a:r>
            <a:r>
              <a:rPr lang="en-US" dirty="0">
                <a:effectLst/>
                <a:latin typeface="+mn-lt"/>
              </a:rPr>
              <a:t>, K., &amp; Sekiya, A. (2007). 	Flammability limits of isobutane and its mixtures with various gases. 	</a:t>
            </a:r>
            <a:r>
              <a:rPr lang="en-US" i="1" dirty="0">
                <a:effectLst/>
                <a:latin typeface="+mn-lt"/>
              </a:rPr>
              <a:t>Journal of Hazardous Materials</a:t>
            </a:r>
            <a:r>
              <a:rPr lang="en-US" dirty="0">
                <a:effectLst/>
                <a:latin typeface="+mn-lt"/>
              </a:rPr>
              <a:t>, </a:t>
            </a:r>
            <a:r>
              <a:rPr lang="en-US" i="1" dirty="0">
                <a:effectLst/>
                <a:latin typeface="+mn-lt"/>
              </a:rPr>
              <a:t>148</a:t>
            </a:r>
            <a:r>
              <a:rPr lang="en-US" dirty="0">
                <a:effectLst/>
                <a:latin typeface="+mn-lt"/>
              </a:rPr>
              <a:t>(3), 640–647. 	https://doi.org/10.1016/j.jhazmat.2007.03.021 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[3]</a:t>
            </a:r>
            <a:r>
              <a:rPr lang="en-US" b="0" i="0" dirty="0">
                <a:solidFill>
                  <a:srgbClr val="6F6258"/>
                </a:solidFill>
                <a:effectLst/>
                <a:latin typeface="+mn-lt"/>
              </a:rPr>
              <a:t> </a:t>
            </a:r>
            <a:r>
              <a:rPr lang="en-US" b="0" i="0" dirty="0">
                <a:solidFill>
                  <a:schemeClr val="tx1"/>
                </a:solidFill>
                <a:effectLst/>
                <a:latin typeface="+mn-lt"/>
              </a:rPr>
              <a:t>Terpstra, M. (2012). Flammability limits of hydrogen-diluent mixtures in 	air. University of Calgary, Calgary, AB. 	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+mn-lt"/>
              </a:rPr>
              <a:t>      https://</a:t>
            </a:r>
            <a:r>
              <a:rPr lang="en-US" b="0" i="0" dirty="0">
                <a:solidFill>
                  <a:schemeClr val="tx1"/>
                </a:solidFill>
                <a:effectLst/>
                <a:latin typeface="+mn-lt"/>
              </a:rPr>
              <a:t>doi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.org/</a:t>
            </a:r>
            <a:r>
              <a:rPr lang="en-US" b="0" i="0" dirty="0">
                <a:solidFill>
                  <a:schemeClr val="tx1"/>
                </a:solidFill>
                <a:effectLst/>
                <a:latin typeface="+mn-lt"/>
              </a:rPr>
              <a:t>10.11575/PRISM/26185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effectLst/>
                <a:latin typeface="+mn-lt"/>
              </a:rPr>
              <a:t>[4] </a:t>
            </a:r>
            <a:r>
              <a:rPr lang="en-US" dirty="0" err="1">
                <a:effectLst/>
                <a:latin typeface="+mn-lt"/>
              </a:rPr>
              <a:t>Crowl</a:t>
            </a:r>
            <a:r>
              <a:rPr lang="en-US" dirty="0">
                <a:effectLst/>
                <a:latin typeface="+mn-lt"/>
              </a:rPr>
              <a:t>, D. A., &amp; </a:t>
            </a:r>
            <a:r>
              <a:rPr lang="en-US" dirty="0" err="1">
                <a:effectLst/>
                <a:latin typeface="+mn-lt"/>
              </a:rPr>
              <a:t>Louvar</a:t>
            </a:r>
            <a:r>
              <a:rPr lang="en-US" dirty="0">
                <a:effectLst/>
                <a:latin typeface="+mn-lt"/>
              </a:rPr>
              <a:t>, J. F. (2019). </a:t>
            </a:r>
            <a:r>
              <a:rPr lang="en-US" i="1" dirty="0">
                <a:effectLst/>
                <a:latin typeface="+mn-lt"/>
              </a:rPr>
              <a:t>Chemical Process Safety: Fundamentals 	with Applications</a:t>
            </a:r>
            <a:r>
              <a:rPr lang="en-US" dirty="0">
                <a:effectLst/>
                <a:latin typeface="+mn-lt"/>
              </a:rPr>
              <a:t>. Pearson. 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effectLst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F12AC305-62D1-0B42-86B3-CE1813F55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7" name="Purdue CoBrand" descr="Purdue Co-Brand">
            <a:extLst>
              <a:ext uri="{FF2B5EF4-FFF2-40B4-BE49-F238E27FC236}">
                <a16:creationId xmlns:a16="http://schemas.microsoft.com/office/drawing/2014/main" id="{46F1D2E9-562E-2147-8B8E-8A9532E6B4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23007" r="44972"/>
          <a:stretch/>
        </p:blipFill>
        <p:spPr>
          <a:xfrm>
            <a:off x="420270" y="5988148"/>
            <a:ext cx="1900899" cy="44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57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57B785B-7419-6444-8F7C-456DADFC9C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714" y="248988"/>
            <a:ext cx="6925732" cy="512448"/>
          </a:xfrm>
        </p:spPr>
        <p:txBody>
          <a:bodyPr/>
          <a:lstStyle/>
          <a:p>
            <a:r>
              <a:rPr lang="en-US" i="0" dirty="0"/>
              <a:t>Introduction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1D37C11B-143A-F242-BB46-7995C2A2FD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5714" y="1105610"/>
            <a:ext cx="6925732" cy="4520579"/>
          </a:xfrm>
        </p:spPr>
        <p:txBody>
          <a:bodyPr>
            <a:normAutofit/>
          </a:bodyPr>
          <a:lstStyle/>
          <a:p>
            <a:pPr lvl="0">
              <a:lnSpc>
                <a:spcPct val="114000"/>
              </a:lnSpc>
              <a:spcAft>
                <a:spcPts val="600"/>
              </a:spcAft>
            </a:pPr>
            <a:r>
              <a:rPr lang="en-US" sz="2000" dirty="0"/>
              <a:t>Objective</a:t>
            </a:r>
          </a:p>
          <a:p>
            <a:pPr lvl="1">
              <a:lnSpc>
                <a:spcPct val="114000"/>
              </a:lnSpc>
              <a:spcAft>
                <a:spcPts val="600"/>
              </a:spcAft>
            </a:pPr>
            <a:r>
              <a:rPr lang="en-US" sz="1800" dirty="0"/>
              <a:t>Develop a calculation tool to estimate the Lower Flammable Limit (LFL) and Upper Flammable Limit (UFL) for mixtures with multiple flammable materials and multiple inerts.</a:t>
            </a:r>
          </a:p>
          <a:p>
            <a:pPr lvl="0">
              <a:lnSpc>
                <a:spcPct val="114000"/>
              </a:lnSpc>
              <a:spcAft>
                <a:spcPts val="600"/>
              </a:spcAft>
            </a:pPr>
            <a:r>
              <a:rPr lang="en-US" sz="2000" dirty="0"/>
              <a:t>Scope</a:t>
            </a:r>
          </a:p>
          <a:p>
            <a:pPr lvl="1">
              <a:lnSpc>
                <a:spcPct val="114000"/>
              </a:lnSpc>
              <a:spcAft>
                <a:spcPts val="600"/>
              </a:spcAft>
            </a:pPr>
            <a:r>
              <a:rPr lang="en-US" sz="1800" dirty="0"/>
              <a:t>Study research articles on methods to calculate LFL and UFL’s and utilize research to create an excel tool</a:t>
            </a:r>
          </a:p>
          <a:p>
            <a:pPr lvl="1">
              <a:lnSpc>
                <a:spcPct val="114000"/>
              </a:lnSpc>
              <a:spcAft>
                <a:spcPts val="600"/>
              </a:spcAft>
            </a:pPr>
            <a:r>
              <a:rPr lang="en-US" sz="1800" dirty="0"/>
              <a:t>Compare calculations with experimental data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F12AC305-62D1-0B42-86B3-CE1813F55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7" name="Purdue CoBrand" descr="Purdue Co-Brand">
            <a:extLst>
              <a:ext uri="{FF2B5EF4-FFF2-40B4-BE49-F238E27FC236}">
                <a16:creationId xmlns:a16="http://schemas.microsoft.com/office/drawing/2014/main" id="{46F1D2E9-562E-2147-8B8E-8A9532E6B4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23007" r="44972"/>
          <a:stretch/>
        </p:blipFill>
        <p:spPr>
          <a:xfrm>
            <a:off x="420270" y="5988148"/>
            <a:ext cx="1900899" cy="44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247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57B785B-7419-6444-8F7C-456DADFC9C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714" y="248988"/>
            <a:ext cx="6925732" cy="512448"/>
          </a:xfrm>
        </p:spPr>
        <p:txBody>
          <a:bodyPr/>
          <a:lstStyle/>
          <a:p>
            <a:r>
              <a:rPr lang="en-US" i="0" dirty="0"/>
              <a:t>Background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1D37C11B-143A-F242-BB46-7995C2A2FD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3249" y="1168710"/>
            <a:ext cx="6925732" cy="4520579"/>
          </a:xfrm>
        </p:spPr>
        <p:txBody>
          <a:bodyPr>
            <a:normAutofit/>
          </a:bodyPr>
          <a:lstStyle/>
          <a:p>
            <a:pPr lvl="0">
              <a:lnSpc>
                <a:spcPct val="114000"/>
              </a:lnSpc>
              <a:spcAft>
                <a:spcPts val="600"/>
              </a:spcAft>
            </a:pPr>
            <a:r>
              <a:rPr lang="en-US" sz="1800" dirty="0"/>
              <a:t>Flammability Limits</a:t>
            </a:r>
          </a:p>
          <a:p>
            <a:pPr lvl="1">
              <a:lnSpc>
                <a:spcPct val="114000"/>
              </a:lnSpc>
              <a:spcAft>
                <a:spcPts val="600"/>
              </a:spcAft>
            </a:pPr>
            <a:r>
              <a:rPr lang="en-US" dirty="0"/>
              <a:t>An air-fuel mixture will only combust between the lower and upper flammability limits</a:t>
            </a:r>
          </a:p>
          <a:p>
            <a:pPr lvl="1">
              <a:lnSpc>
                <a:spcPct val="114000"/>
              </a:lnSpc>
              <a:spcAft>
                <a:spcPts val="600"/>
              </a:spcAft>
            </a:pPr>
            <a:r>
              <a:rPr lang="en-US" dirty="0"/>
              <a:t>Correctly calculating the LFL and UFL is important to prevent </a:t>
            </a:r>
            <a:r>
              <a:rPr lang="en-US" dirty="0">
                <a:solidFill>
                  <a:schemeClr val="bg1"/>
                </a:solidFill>
              </a:rPr>
              <a:t>ignition that may lead to fires or explosions</a:t>
            </a:r>
          </a:p>
          <a:p>
            <a:pPr lvl="1">
              <a:lnSpc>
                <a:spcPct val="114000"/>
              </a:lnSpc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</a:rPr>
              <a:t>Increasing the number of flammable materials and </a:t>
            </a:r>
            <a:r>
              <a:rPr lang="en-US" dirty="0" err="1">
                <a:solidFill>
                  <a:schemeClr val="bg1"/>
                </a:solidFill>
              </a:rPr>
              <a:t>inerts</a:t>
            </a:r>
            <a:r>
              <a:rPr lang="en-US" dirty="0">
                <a:solidFill>
                  <a:schemeClr val="bg1"/>
                </a:solidFill>
              </a:rPr>
              <a:t> in </a:t>
            </a:r>
            <a:r>
              <a:rPr lang="en-US" dirty="0"/>
              <a:t>the mixture increases the complexity in flammability limit calculations and increases potential for error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F12AC305-62D1-0B42-86B3-CE1813F55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Purdue CoBrand" descr="Purdue Co-Brand">
            <a:extLst>
              <a:ext uri="{FF2B5EF4-FFF2-40B4-BE49-F238E27FC236}">
                <a16:creationId xmlns:a16="http://schemas.microsoft.com/office/drawing/2014/main" id="{46F1D2E9-562E-2147-8B8E-8A9532E6B4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23007" r="44972"/>
          <a:stretch/>
        </p:blipFill>
        <p:spPr>
          <a:xfrm>
            <a:off x="420270" y="5988148"/>
            <a:ext cx="1900899" cy="44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260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57B785B-7419-6444-8F7C-456DADFC9C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714" y="248988"/>
            <a:ext cx="6925732" cy="512448"/>
          </a:xfrm>
        </p:spPr>
        <p:txBody>
          <a:bodyPr/>
          <a:lstStyle/>
          <a:p>
            <a:r>
              <a:rPr lang="en-US" i="0" dirty="0"/>
              <a:t>Research/Selecting Methodology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1D37C11B-143A-F242-BB46-7995C2A2FD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3249" y="1168710"/>
            <a:ext cx="6925732" cy="4520579"/>
          </a:xfrm>
        </p:spPr>
        <p:txBody>
          <a:bodyPr>
            <a:normAutofit/>
          </a:bodyPr>
          <a:lstStyle/>
          <a:p>
            <a:pPr lvl="0">
              <a:lnSpc>
                <a:spcPct val="114000"/>
              </a:lnSpc>
              <a:spcAft>
                <a:spcPts val="600"/>
              </a:spcAft>
            </a:pPr>
            <a:r>
              <a:rPr lang="en-US" dirty="0"/>
              <a:t>Goal </a:t>
            </a:r>
          </a:p>
          <a:p>
            <a:pPr lvl="1">
              <a:lnSpc>
                <a:spcPct val="114000"/>
              </a:lnSpc>
              <a:spcAft>
                <a:spcPts val="600"/>
              </a:spcAft>
            </a:pPr>
            <a:r>
              <a:rPr lang="en-US" dirty="0"/>
              <a:t>Find and </a:t>
            </a:r>
            <a:r>
              <a:rPr lang="en-US" dirty="0">
                <a:solidFill>
                  <a:schemeClr val="bg1"/>
                </a:solidFill>
              </a:rPr>
              <a:t>systematize a methodology </a:t>
            </a:r>
            <a:r>
              <a:rPr lang="en-US" dirty="0"/>
              <a:t>for calculating LFL and UFL that is both accurate and practical for desired mixtures </a:t>
            </a:r>
          </a:p>
          <a:p>
            <a:pPr lvl="1">
              <a:lnSpc>
                <a:spcPct val="114000"/>
              </a:lnSpc>
              <a:spcAft>
                <a:spcPts val="600"/>
              </a:spcAft>
            </a:pPr>
            <a:r>
              <a:rPr lang="en-US" dirty="0"/>
              <a:t>Read research papers based on the use of the Calculated Adiabatic Flame </a:t>
            </a:r>
            <a:r>
              <a:rPr lang="en-US" dirty="0">
                <a:solidFill>
                  <a:schemeClr val="bg1"/>
                </a:solidFill>
              </a:rPr>
              <a:t>Temperature (CAFT)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F12AC305-62D1-0B42-86B3-CE1813F55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Purdue CoBrand" descr="Purdue Co-Brand">
            <a:extLst>
              <a:ext uri="{FF2B5EF4-FFF2-40B4-BE49-F238E27FC236}">
                <a16:creationId xmlns:a16="http://schemas.microsoft.com/office/drawing/2014/main" id="{46F1D2E9-562E-2147-8B8E-8A9532E6B4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23007" r="44972"/>
          <a:stretch/>
        </p:blipFill>
        <p:spPr>
          <a:xfrm>
            <a:off x="420270" y="5988148"/>
            <a:ext cx="1900899" cy="44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497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57B785B-7419-6444-8F7C-456DADFC9C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714" y="248988"/>
            <a:ext cx="6925732" cy="512448"/>
          </a:xfrm>
        </p:spPr>
        <p:txBody>
          <a:bodyPr/>
          <a:lstStyle/>
          <a:p>
            <a:r>
              <a:rPr lang="en-US" i="0" dirty="0"/>
              <a:t>Decision Matrix on Choosing Methodology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F12AC305-62D1-0B42-86B3-CE1813F55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" name="Purdue CoBrand" descr="Purdue Co-Brand">
            <a:extLst>
              <a:ext uri="{FF2B5EF4-FFF2-40B4-BE49-F238E27FC236}">
                <a16:creationId xmlns:a16="http://schemas.microsoft.com/office/drawing/2014/main" id="{46F1D2E9-562E-2147-8B8E-8A9532E6B4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23007" r="44972"/>
          <a:stretch/>
        </p:blipFill>
        <p:spPr>
          <a:xfrm>
            <a:off x="420270" y="5988148"/>
            <a:ext cx="1900899" cy="449911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F2AF5C-7CC9-432D-BC6E-5C40C7B45E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724" y="990437"/>
            <a:ext cx="8526410" cy="3411537"/>
          </a:xfrm>
        </p:spPr>
        <p:txBody>
          <a:bodyPr/>
          <a:lstStyle/>
          <a:p>
            <a:r>
              <a:rPr lang="en-US" dirty="0"/>
              <a:t>Six methods of performing calculations were evaluated based on 7 criteria</a:t>
            </a:r>
          </a:p>
          <a:p>
            <a:r>
              <a:rPr lang="en-US" dirty="0"/>
              <a:t>Each criteria was given a weight of 1-5, e.g., simplicity – 2; accessibility of parameters - 5</a:t>
            </a:r>
          </a:p>
          <a:p>
            <a:r>
              <a:rPr lang="en-US" dirty="0"/>
              <a:t>Each method was given a 1-5 rating on each criteria that was then multiplied by the criteria’s weight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925FF07-758D-4AB5-B056-55044FCFED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47610"/>
            <a:ext cx="9144000" cy="374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210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57B785B-7419-6444-8F7C-456DADFC9C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714" y="248988"/>
            <a:ext cx="6925732" cy="512448"/>
          </a:xfrm>
        </p:spPr>
        <p:txBody>
          <a:bodyPr/>
          <a:lstStyle/>
          <a:p>
            <a:r>
              <a:rPr lang="en-US" i="0" dirty="0"/>
              <a:t>Research/Selecting Methodology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1D37C11B-143A-F242-BB46-7995C2A2FD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3248" y="1168710"/>
            <a:ext cx="8095885" cy="4520579"/>
          </a:xfrm>
        </p:spPr>
        <p:txBody>
          <a:bodyPr>
            <a:normAutofit/>
          </a:bodyPr>
          <a:lstStyle/>
          <a:p>
            <a:pPr lvl="0">
              <a:lnSpc>
                <a:spcPct val="114000"/>
              </a:lnSpc>
              <a:spcAft>
                <a:spcPts val="600"/>
              </a:spcAft>
            </a:pPr>
            <a:r>
              <a:rPr lang="en-US" dirty="0"/>
              <a:t>Ma’s Method</a:t>
            </a:r>
            <a:r>
              <a:rPr lang="en-US" baseline="30000" dirty="0"/>
              <a:t>[1]</a:t>
            </a:r>
            <a:r>
              <a:rPr lang="en-US" dirty="0"/>
              <a:t> utilizing CAFT was selected </a:t>
            </a:r>
          </a:p>
          <a:p>
            <a:pPr lvl="0">
              <a:lnSpc>
                <a:spcPct val="114000"/>
              </a:lnSpc>
              <a:spcAft>
                <a:spcPts val="600"/>
              </a:spcAft>
            </a:pPr>
            <a:r>
              <a:rPr lang="en-US" dirty="0"/>
              <a:t>Pros</a:t>
            </a:r>
          </a:p>
          <a:p>
            <a:pPr lvl="1">
              <a:lnSpc>
                <a:spcPct val="114000"/>
              </a:lnSpc>
              <a:spcAft>
                <a:spcPts val="600"/>
              </a:spcAft>
            </a:pPr>
            <a:r>
              <a:rPr lang="en-US" dirty="0"/>
              <a:t>Can estimate mixtures with multiple fuels and inerts</a:t>
            </a:r>
          </a:p>
          <a:p>
            <a:pPr lvl="1">
              <a:lnSpc>
                <a:spcPct val="114000"/>
              </a:lnSpc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</a:rPr>
              <a:t>Practical and simple to systematize</a:t>
            </a:r>
          </a:p>
          <a:p>
            <a:pPr lvl="1">
              <a:lnSpc>
                <a:spcPct val="114000"/>
              </a:lnSpc>
              <a:spcAft>
                <a:spcPts val="600"/>
              </a:spcAft>
            </a:pPr>
            <a:r>
              <a:rPr lang="en-US" dirty="0"/>
              <a:t> Applicable for a wide range of fuels and </a:t>
            </a:r>
            <a:r>
              <a:rPr lang="en-US" dirty="0" err="1"/>
              <a:t>inerts</a:t>
            </a:r>
            <a:endParaRPr lang="en-US" dirty="0"/>
          </a:p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US" dirty="0"/>
              <a:t>Cons</a:t>
            </a:r>
          </a:p>
          <a:p>
            <a:pPr lvl="1">
              <a:lnSpc>
                <a:spcPct val="114000"/>
              </a:lnSpc>
              <a:spcAft>
                <a:spcPts val="600"/>
              </a:spcAft>
            </a:pPr>
            <a:r>
              <a:rPr lang="en-US" dirty="0"/>
              <a:t>Assumes that there is complete combustion at UFL, which may lead </a:t>
            </a:r>
            <a:r>
              <a:rPr lang="en-US" dirty="0">
                <a:solidFill>
                  <a:schemeClr val="bg1"/>
                </a:solidFill>
              </a:rPr>
              <a:t>to higher </a:t>
            </a:r>
            <a:r>
              <a:rPr lang="en-US" dirty="0"/>
              <a:t>error in the UFL calculation</a:t>
            </a:r>
          </a:p>
          <a:p>
            <a:pPr lvl="1">
              <a:lnSpc>
                <a:spcPct val="114000"/>
              </a:lnSpc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</a:rPr>
              <a:t>Limited literature data comparing Ma’s calculated LFL and UFL values with experimental </a:t>
            </a:r>
            <a:r>
              <a:rPr lang="en-US" dirty="0"/>
              <a:t>data </a:t>
            </a:r>
          </a:p>
          <a:p>
            <a:pPr lvl="1">
              <a:lnSpc>
                <a:spcPct val="114000"/>
              </a:lnSpc>
              <a:spcAft>
                <a:spcPts val="600"/>
              </a:spcAft>
            </a:pPr>
            <a:endParaRPr lang="en-US" dirty="0"/>
          </a:p>
          <a:p>
            <a:pPr lvl="1">
              <a:lnSpc>
                <a:spcPct val="114000"/>
              </a:lnSpc>
              <a:spcAft>
                <a:spcPts val="600"/>
              </a:spcAft>
            </a:pPr>
            <a:endParaRPr lang="en-US" dirty="0"/>
          </a:p>
          <a:p>
            <a:pPr lvl="1">
              <a:lnSpc>
                <a:spcPct val="114000"/>
              </a:lnSpc>
              <a:spcAft>
                <a:spcPts val="600"/>
              </a:spcAft>
            </a:pPr>
            <a:endParaRPr lang="en-US" dirty="0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F12AC305-62D1-0B42-86B3-CE1813F55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Purdue CoBrand" descr="Purdue Co-Brand">
            <a:extLst>
              <a:ext uri="{FF2B5EF4-FFF2-40B4-BE49-F238E27FC236}">
                <a16:creationId xmlns:a16="http://schemas.microsoft.com/office/drawing/2014/main" id="{46F1D2E9-562E-2147-8B8E-8A9532E6B4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23007" r="44972"/>
          <a:stretch/>
        </p:blipFill>
        <p:spPr>
          <a:xfrm>
            <a:off x="420270" y="5988148"/>
            <a:ext cx="1900899" cy="4499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D62109-FD65-4439-9D73-4B4F0FD504EA}"/>
              </a:ext>
            </a:extLst>
          </p:cNvPr>
          <p:cNvSpPr txBox="1"/>
          <p:nvPr/>
        </p:nvSpPr>
        <p:spPr>
          <a:xfrm>
            <a:off x="545714" y="5673156"/>
            <a:ext cx="81415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000" dirty="0">
                <a:effectLst/>
              </a:rPr>
              <a:t>[1] 	Ma, T. (2011). A thermal theory for estimating the flammability limits of a mixture. </a:t>
            </a:r>
            <a:r>
              <a:rPr lang="en-US" sz="1000" i="1" dirty="0">
                <a:effectLst/>
              </a:rPr>
              <a:t>Fire Safety Journal</a:t>
            </a:r>
            <a:r>
              <a:rPr lang="en-US" sz="1000" dirty="0">
                <a:effectLst/>
              </a:rPr>
              <a:t>, </a:t>
            </a:r>
            <a:r>
              <a:rPr lang="en-US" sz="1000" i="1" dirty="0">
                <a:effectLst/>
              </a:rPr>
              <a:t>46</a:t>
            </a:r>
            <a:r>
              <a:rPr lang="en-US" sz="1000" dirty="0">
                <a:effectLst/>
              </a:rPr>
              <a:t>(8), 558–567. https://doi.org/10.1016/j.firesaf.2011.09.002 </a:t>
            </a:r>
          </a:p>
        </p:txBody>
      </p:sp>
    </p:spTree>
    <p:extLst>
      <p:ext uri="{BB962C8B-B14F-4D97-AF65-F5344CB8AC3E}">
        <p14:creationId xmlns:p14="http://schemas.microsoft.com/office/powerpoint/2010/main" val="1613245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57B785B-7419-6444-8F7C-456DADFC9C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714" y="248988"/>
            <a:ext cx="6925732" cy="512448"/>
          </a:xfrm>
        </p:spPr>
        <p:txBody>
          <a:bodyPr/>
          <a:lstStyle/>
          <a:p>
            <a:r>
              <a:rPr lang="en-US" i="0" dirty="0"/>
              <a:t>Equation Derivation Non-Inert Mixture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Body Text">
                <a:extLst>
                  <a:ext uri="{FF2B5EF4-FFF2-40B4-BE49-F238E27FC236}">
                    <a16:creationId xmlns:a16="http://schemas.microsoft.com/office/drawing/2014/main" id="{1D37C11B-143A-F242-BB46-7995C2A2FD98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88597" y="965073"/>
                <a:ext cx="7839966" cy="4819438"/>
              </a:xfrm>
            </p:spPr>
            <p:txBody>
              <a:bodyPr>
                <a:normAutofit fontScale="85000" lnSpcReduction="10000"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Energy Balance </a:t>
                </a:r>
              </a:p>
              <a:p>
                <a:pPr marL="0" marR="0" indent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r>
                  <a:rPr lang="en-US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Quenching of Fuel + Quenching of Air = Energy Released by Fuel                                  </a:t>
                </a:r>
              </a:p>
              <a:p>
                <a:pPr marL="0" marR="0" indent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</m:sSub>
                      <m:sSub>
                        <m:sSub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sub>
                          </m:sSub>
                        </m:e>
                      </m:d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sSub>
                        <m:sSub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6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­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𝐻</m:t>
                      </m:r>
                      <m:sSub>
                        <m:sSub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6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­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sub>
                      </m:sSub>
                    </m:oMath>
                  </m:oMathPara>
                </a14:m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indent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𝑈</m:t>
                          </m:r>
                        </m:sub>
                      </m:sSub>
                      <m:sSub>
                        <m:sSub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</m:sub>
                          </m:sSub>
                        </m:e>
                      </m:d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𝑈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4.773</m:t>
                              </m:r>
                            </m:den>
                          </m:f>
                        </m:e>
                      </m:d>
                      <m:sSub>
                        <m:sSub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b>
                      </m:sSub>
                    </m:oMath>
                  </m:oMathPara>
                </a14:m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Energy terms are additive </a:t>
                </a:r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𝑓</m:t>
                              </m:r>
                            </m:sub>
                          </m:sSub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𝑚𝑖𝑥</m:t>
                          </m:r>
                        </m:sub>
                      </m:sSub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𝑓</m:t>
                              </m:r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𝑜</m:t>
                              </m:r>
                            </m:sub>
                          </m:sSub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𝑚𝑖𝑥</m:t>
                          </m:r>
                        </m:sub>
                      </m:sSub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e>
                            <m:sub>
                              <m:eqArr>
                                <m:eqArrPr>
                                  <m:ctrlP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𝑜</m:t>
                                  </m:r>
                                  <m:r>
                                    <a:rPr lang="en-US" sz="1600" b="0" i="1" smtClean="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a:rPr lang="en-US" sz="1600" b="0" i="1" smtClean="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e>
                                <m:e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</m:e>
                              </m:eqArr>
                            </m:sub>
                          </m:sSub>
                          <m:r>
                            <a:rPr lang="en-US" sz="1600" b="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𝑓</m:t>
                              </m:r>
                            </m:sub>
                          </m:sSub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𝑚𝑖𝑥</m:t>
                          </m:r>
                        </m:sub>
                      </m:sSub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𝑓</m:t>
                              </m:r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16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𝑜</m:t>
                              </m:r>
                            </m:sub>
                          </m:sSub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𝑚𝑖𝑥</m:t>
                          </m:r>
                        </m:sub>
                      </m:sSub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𝑜</m:t>
                              </m:r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Calculate flammability limits </a:t>
                </a:r>
                <a:endParaRPr lang="en-US" sz="1600" i="1" dirty="0"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1+</m:t>
                        </m:r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sub>
                        </m:s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16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𝑈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𝑜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1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4.773</m:t>
                            </m:r>
                          </m:den>
                        </m:f>
                        <m:r>
                          <a:rPr lang="en-US" sz="1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−1 </m:t>
                        </m:r>
                      </m:num>
                      <m:den>
                        <m:eqArr>
                          <m:eqArr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𝐻</m:t>
                                    </m:r>
                                  </m:e>
                                  <m:sub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4.773</m:t>
                                </m:r>
                              </m:den>
                            </m:f>
                            <m:r>
                              <a:rPr lang="en-US" sz="1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−1+</m:t>
                            </m:r>
                            <m:sSub>
                              <m:sSub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𝑓</m:t>
                                </m:r>
                              </m:sub>
                            </m:sSub>
                          </m:e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Body Text">
                <a:extLst>
                  <a:ext uri="{FF2B5EF4-FFF2-40B4-BE49-F238E27FC236}">
                    <a16:creationId xmlns:a16="http://schemas.microsoft.com/office/drawing/2014/main" id="{1D37C11B-143A-F242-BB46-7995C2A2FD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88597" y="965073"/>
                <a:ext cx="7839966" cy="4819438"/>
              </a:xfrm>
              <a:blipFill>
                <a:blip r:embed="rId2"/>
                <a:stretch>
                  <a:fillRect l="-1400" t="-1264" r="-16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lide Number">
            <a:extLst>
              <a:ext uri="{FF2B5EF4-FFF2-40B4-BE49-F238E27FC236}">
                <a16:creationId xmlns:a16="http://schemas.microsoft.com/office/drawing/2014/main" id="{F12AC305-62D1-0B42-86B3-CE1813F55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Purdue CoBrand" descr="Purdue Co-Brand">
            <a:extLst>
              <a:ext uri="{FF2B5EF4-FFF2-40B4-BE49-F238E27FC236}">
                <a16:creationId xmlns:a16="http://schemas.microsoft.com/office/drawing/2014/main" id="{46F1D2E9-562E-2147-8B8E-8A9532E6B4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23007" r="44972"/>
          <a:stretch/>
        </p:blipFill>
        <p:spPr>
          <a:xfrm>
            <a:off x="420270" y="5988148"/>
            <a:ext cx="1900899" cy="4499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3408976-22B5-4DB8-82ED-3C4FBB51F1E0}"/>
                  </a:ext>
                </a:extLst>
              </p:cNvPr>
              <p:cNvSpPr txBox="1"/>
              <p:nvPr/>
            </p:nvSpPr>
            <p:spPr>
              <a:xfrm>
                <a:off x="332934" y="4683102"/>
                <a:ext cx="3976469" cy="10969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Nomenclature: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: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Lower</m:t>
                      </m:r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Flammability</m:t>
                      </m:r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Limit</m:t>
                      </m:r>
                    </m:oMath>
                  </m:oMathPara>
                </a14:m>
                <a:endParaRPr lang="en-US" sz="1600" b="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600" b="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𝑈</m:t>
                          </m:r>
                        </m:sub>
                      </m:sSub>
                      <m:r>
                        <a:rPr lang="en-US" sz="16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Upper</m:t>
                      </m:r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Flammability</m:t>
                      </m:r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Limit</m:t>
                      </m:r>
                    </m:oMath>
                  </m:oMathPara>
                </a14:m>
                <a:endParaRPr lang="en-US" sz="1600" b="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16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Quenching</m:t>
                      </m:r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Potential</m:t>
                      </m:r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of</m:t>
                      </m:r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Fuel</m:t>
                      </m:r>
                    </m:oMath>
                  </m:oMathPara>
                </a14:m>
                <a:endParaRPr lang="en-US" sz="1600" dirty="0"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3408976-22B5-4DB8-82ED-3C4FBB51F1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934" y="4683102"/>
                <a:ext cx="3976469" cy="1096967"/>
              </a:xfrm>
              <a:prstGeom prst="rect">
                <a:avLst/>
              </a:prstGeom>
              <a:blipFill rotWithShape="0">
                <a:blip r:embed="rId4"/>
                <a:stretch>
                  <a:fillRect l="-920" t="-2222"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3408976-22B5-4DB8-82ED-3C4FBB51F1E0}"/>
                  </a:ext>
                </a:extLst>
              </p:cNvPr>
              <p:cNvSpPr txBox="1"/>
              <p:nvPr/>
            </p:nvSpPr>
            <p:spPr>
              <a:xfrm>
                <a:off x="4219134" y="4683102"/>
                <a:ext cx="3976469" cy="10969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16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Heating</m:t>
                      </m:r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Potential</m:t>
                      </m:r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of</m:t>
                      </m:r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Fuel</m:t>
                      </m:r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on</m:t>
                      </m:r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Air</m:t>
                      </m:r>
                    </m:oMath>
                  </m:oMathPara>
                </a14:m>
                <a:endParaRPr lang="en-US" sz="1600" dirty="0"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Heating</m:t>
                      </m:r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Potential</m:t>
                      </m:r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of</m:t>
                      </m:r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Oxygen</m:t>
                      </m:r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Based</m:t>
                      </m:r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on</m:t>
                      </m:r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Air</m:t>
                      </m:r>
                    </m:oMath>
                  </m:oMathPara>
                </a14:m>
                <a:endParaRPr lang="en-US" sz="1600" b="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 i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 i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o</m:t>
                          </m:r>
                        </m:sub>
                      </m:sSub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Oxygen</m:t>
                      </m:r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Coefficient</m:t>
                      </m:r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in</m:t>
                      </m:r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a</m:t>
                      </m:r>
                      <m: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Reaction</m:t>
                      </m:r>
                    </m:oMath>
                  </m:oMathPara>
                </a14:m>
                <a:endParaRPr lang="en-US" sz="1600" dirty="0"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3408976-22B5-4DB8-82ED-3C4FBB51F1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9134" y="4683102"/>
                <a:ext cx="3976469" cy="1096967"/>
              </a:xfrm>
              <a:prstGeom prst="rect">
                <a:avLst/>
              </a:prstGeom>
              <a:blipFill rotWithShape="0">
                <a:blip r:embed="rId5"/>
                <a:stretch>
                  <a:fillRect r="-1687" b="-2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982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57B785B-7419-6444-8F7C-456DADFC9C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714" y="248988"/>
            <a:ext cx="6925732" cy="997196"/>
          </a:xfrm>
        </p:spPr>
        <p:txBody>
          <a:bodyPr/>
          <a:lstStyle/>
          <a:p>
            <a:r>
              <a:rPr lang="en-US" i="0" dirty="0"/>
              <a:t>Equation Derivation Mixture With Inerts</a:t>
            </a:r>
            <a:br>
              <a:rPr lang="en-US" i="0" dirty="0"/>
            </a:br>
            <a:endParaRPr lang="en-US" i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Body Text">
                <a:extLst>
                  <a:ext uri="{FF2B5EF4-FFF2-40B4-BE49-F238E27FC236}">
                    <a16:creationId xmlns:a16="http://schemas.microsoft.com/office/drawing/2014/main" id="{1D37C11B-143A-F242-BB46-7995C2A2FD98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296333" y="1168710"/>
                <a:ext cx="8226882" cy="4819438"/>
              </a:xfrm>
            </p:spPr>
            <p:txBody>
              <a:bodyPr>
                <a:normAutofit fontScale="92500" lnSpcReduction="20000"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Energy Balance </a:t>
                </a:r>
              </a:p>
              <a:p>
                <a:pPr marL="0" marR="0" indent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r>
                  <a:rPr lang="en-US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Quenching of Fuel + Quenching of Air + Quenching of Dilutes = Energy Released by Fuel </a:t>
                </a: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</m:sSub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𝐷</m:t>
                          </m:r>
                        </m:sub>
                      </m:sSub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 </m:t>
                      </m:r>
                      <m:d>
                        <m:d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sub>
                          </m:s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sub>
                          </m:sSub>
                        </m:e>
                      </m:d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­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𝐻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­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sub>
                      </m:sSub>
                    </m:oMath>
                  </m:oMathPara>
                </a14:m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indent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𝑈</m:t>
                          </m:r>
                        </m:sub>
                      </m:sSub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𝐷</m:t>
                          </m:r>
                        </m:sub>
                      </m:sSub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</m:sub>
                          </m:s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sub>
                          </m:sSub>
                        </m:e>
                      </m:d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𝑈</m:t>
                                  </m:r>
                                </m:sub>
                              </m:s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𝐷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4.773</m:t>
                              </m:r>
                            </m:den>
                          </m:f>
                        </m:e>
                      </m:d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b>
                      </m:sSub>
                    </m:oMath>
                  </m:oMathPara>
                </a14:m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Calculate h</a:t>
                </a:r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eating-quench ratio (HQR) curves that is the ratio of heating potential over the quenching potential</a:t>
                </a:r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𝐻𝑄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𝑓</m:t>
                              </m:r>
                            </m:sub>
                          </m:s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b>
                            <m:sSub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𝑓</m:t>
                              </m:r>
                            </m:sub>
                          </m:s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sub>
                          </m:s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+1−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𝐻𝑄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𝑜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1−</m:t>
                                  </m:r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𝐷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4.773</m:t>
                              </m:r>
                            </m:den>
                          </m:f>
                        </m:num>
                        <m:den>
                          <m:sSub>
                            <m:sSub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𝑓</m:t>
                              </m:r>
                            </m:sub>
                          </m:s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sub>
                          </m:s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+1−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HQR curves are used </a:t>
                </a:r>
                <a:r>
                  <a:rPr lang="en-US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to find flammability limits of the mixture.  When the HQR curves equal 1, the composition in the x axis, will represent the LFL and UFL for HQR1 and HQR2 respectively</a:t>
                </a:r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Body Text">
                <a:extLst>
                  <a:ext uri="{FF2B5EF4-FFF2-40B4-BE49-F238E27FC236}">
                    <a16:creationId xmlns:a16="http://schemas.microsoft.com/office/drawing/2014/main" id="{1D37C11B-143A-F242-BB46-7995C2A2FD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296333" y="1168710"/>
                <a:ext cx="8226882" cy="4819438"/>
              </a:xfrm>
              <a:blipFill>
                <a:blip r:embed="rId2"/>
                <a:stretch>
                  <a:fillRect l="-1483" t="-2025" r="-7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lide Number">
            <a:extLst>
              <a:ext uri="{FF2B5EF4-FFF2-40B4-BE49-F238E27FC236}">
                <a16:creationId xmlns:a16="http://schemas.microsoft.com/office/drawing/2014/main" id="{F12AC305-62D1-0B42-86B3-CE1813F55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Purdue CoBrand" descr="Purdue Co-Brand">
            <a:extLst>
              <a:ext uri="{FF2B5EF4-FFF2-40B4-BE49-F238E27FC236}">
                <a16:creationId xmlns:a16="http://schemas.microsoft.com/office/drawing/2014/main" id="{46F1D2E9-562E-2147-8B8E-8A9532E6B4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23007" r="44972"/>
          <a:stretch/>
        </p:blipFill>
        <p:spPr>
          <a:xfrm>
            <a:off x="420270" y="5988148"/>
            <a:ext cx="1900899" cy="44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866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57B785B-7419-6444-8F7C-456DADFC9C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714" y="248988"/>
            <a:ext cx="6925732" cy="997196"/>
          </a:xfrm>
        </p:spPr>
        <p:txBody>
          <a:bodyPr/>
          <a:lstStyle/>
          <a:p>
            <a:r>
              <a:rPr lang="en-US" i="0" dirty="0"/>
              <a:t>Excel Tool - 1</a:t>
            </a:r>
            <a:br>
              <a:rPr lang="en-US" i="0" dirty="0"/>
            </a:br>
            <a:endParaRPr lang="en-US" i="0" dirty="0"/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1D37C11B-143A-F242-BB46-7995C2A2FD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3249" y="1429861"/>
            <a:ext cx="8183914" cy="48194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Excel tool was created to calculate LFL and UFL for mixtures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Uses a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 of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common fuels and inerts that can be selected in drop down window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Graphs HQR curves for mixtures with inerts to find LFL and UFL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F12AC305-62D1-0B42-86B3-CE1813F55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Purdue CoBrand" descr="Purdue Co-Brand">
            <a:extLst>
              <a:ext uri="{FF2B5EF4-FFF2-40B4-BE49-F238E27FC236}">
                <a16:creationId xmlns:a16="http://schemas.microsoft.com/office/drawing/2014/main" id="{46F1D2E9-562E-2147-8B8E-8A9532E6B4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23007" r="44972"/>
          <a:stretch/>
        </p:blipFill>
        <p:spPr>
          <a:xfrm>
            <a:off x="420270" y="5988148"/>
            <a:ext cx="1900899" cy="44991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1364EAB-0622-49B8-A842-93F4EB7CC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019" y="2629642"/>
            <a:ext cx="7944374" cy="321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701932"/>
      </p:ext>
    </p:extLst>
  </p:cSld>
  <p:clrMapOvr>
    <a:masterClrMapping/>
  </p:clrMapOvr>
</p:sld>
</file>

<file path=ppt/theme/theme1.xml><?xml version="1.0" encoding="utf-8"?>
<a:theme xmlns:a="http://schemas.openxmlformats.org/drawingml/2006/main" name="Purdue1">
  <a:themeElements>
    <a:clrScheme name="PurdueColors">
      <a:dk1>
        <a:srgbClr val="000000"/>
      </a:dk1>
      <a:lt1>
        <a:srgbClr val="000000"/>
      </a:lt1>
      <a:dk2>
        <a:srgbClr val="C4BFC0"/>
      </a:dk2>
      <a:lt2>
        <a:srgbClr val="C9B991"/>
      </a:lt2>
      <a:accent1>
        <a:srgbClr val="8E6F3E"/>
      </a:accent1>
      <a:accent2>
        <a:srgbClr val="555960"/>
      </a:accent2>
      <a:accent3>
        <a:srgbClr val="C9B991"/>
      </a:accent3>
      <a:accent4>
        <a:srgbClr val="FFFFFF"/>
      </a:accent4>
      <a:accent5>
        <a:srgbClr val="000000"/>
      </a:accent5>
      <a:accent6>
        <a:srgbClr val="555960"/>
      </a:accent6>
      <a:hlink>
        <a:srgbClr val="000000"/>
      </a:hlink>
      <a:folHlink>
        <a:srgbClr val="555960"/>
      </a:folHlink>
    </a:clrScheme>
    <a:fontScheme name="PurdueBrand">
      <a:majorFont>
        <a:latin typeface="Acumin Pro ExtraCondensed Smbd"/>
        <a:ea typeface=""/>
        <a:cs typeface=""/>
      </a:majorFont>
      <a:minorFont>
        <a:latin typeface="Acumin Pro"/>
        <a:ea typeface=""/>
        <a:cs typeface="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U-CoBrand_Template_Gold_Theme_Std_Screen_2.pptx" id="{33130098-72E9-B14B-8D33-14895F32E203}" vid="{24A02D5D-460C-B047-B557-67731F776B7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PU-CoBrand_Template_Gold_Theme_Std_Screen_2</Template>
  <TotalTime>10507</TotalTime>
  <Words>1316</Words>
  <Application>Microsoft Office PowerPoint</Application>
  <PresentationFormat>On-screen Show (4:3)</PresentationFormat>
  <Paragraphs>222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2" baseType="lpstr">
      <vt:lpstr>United Sans Cd Md</vt:lpstr>
      <vt:lpstr>Times New Roman</vt:lpstr>
      <vt:lpstr>Wingdings</vt:lpstr>
      <vt:lpstr>Acumin Pro Semibold</vt:lpstr>
      <vt:lpstr>Acumin Pro ExtraCondensed</vt:lpstr>
      <vt:lpstr>Arial</vt:lpstr>
      <vt:lpstr>Acumin Pro ExtraCondensed Smbd</vt:lpstr>
      <vt:lpstr>Cambria Math</vt:lpstr>
      <vt:lpstr>Calibri</vt:lpstr>
      <vt:lpstr>United Sans Reg Medium</vt:lpstr>
      <vt:lpstr>Acumin Pro Medium</vt:lpstr>
      <vt:lpstr>Acumin Pro SemiCondensed</vt:lpstr>
      <vt:lpstr>Acumin Pro</vt:lpstr>
      <vt:lpstr>Purdue1</vt:lpstr>
      <vt:lpstr>Estimation of Flammability  Limits for Mixtures </vt:lpstr>
      <vt:lpstr>Introduction</vt:lpstr>
      <vt:lpstr>Background </vt:lpstr>
      <vt:lpstr>Research/Selecting Methodology </vt:lpstr>
      <vt:lpstr>Decision Matrix on Choosing Methodology</vt:lpstr>
      <vt:lpstr>Research/Selecting Methodology </vt:lpstr>
      <vt:lpstr>Equation Derivation Non-Inert Mixture</vt:lpstr>
      <vt:lpstr>Equation Derivation Mixture With Inerts </vt:lpstr>
      <vt:lpstr>Excel Tool - 1 </vt:lpstr>
      <vt:lpstr>Excel Tool – 2  </vt:lpstr>
      <vt:lpstr>Results</vt:lpstr>
      <vt:lpstr>Results – Comparison with Terpstra’s Research - 1 </vt:lpstr>
      <vt:lpstr>Results – Comparison with Terpstra’s Research – 2  </vt:lpstr>
      <vt:lpstr>Results – Comparison with Kondo’s Research - 1 </vt:lpstr>
      <vt:lpstr>Conclusions</vt:lpstr>
      <vt:lpstr>Future Work/Next Steps</vt:lpstr>
      <vt:lpstr>Questions?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Caitlin Justice</dc:creator>
  <cp:lastModifiedBy>Mentzer, Ray A</cp:lastModifiedBy>
  <cp:revision>110</cp:revision>
  <dcterms:created xsi:type="dcterms:W3CDTF">2021-01-29T12:56:28Z</dcterms:created>
  <dcterms:modified xsi:type="dcterms:W3CDTF">2021-12-08T16:35:36Z</dcterms:modified>
</cp:coreProperties>
</file>