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72" r:id="rId3"/>
    <p:sldId id="282" r:id="rId4"/>
    <p:sldId id="284" r:id="rId5"/>
    <p:sldId id="283" r:id="rId6"/>
    <p:sldId id="285" r:id="rId7"/>
    <p:sldId id="287" r:id="rId8"/>
    <p:sldId id="289" r:id="rId9"/>
    <p:sldId id="293" r:id="rId10"/>
    <p:sldId id="291" r:id="rId11"/>
    <p:sldId id="294" r:id="rId12"/>
    <p:sldId id="295" r:id="rId13"/>
    <p:sldId id="297" r:id="rId14"/>
    <p:sldId id="299" r:id="rId15"/>
    <p:sldId id="271" r:id="rId16"/>
    <p:sldId id="275" r:id="rId17"/>
    <p:sldId id="262" r:id="rId18"/>
    <p:sldId id="268" r:id="rId19"/>
  </p:sldIdLst>
  <p:sldSz cx="9144000" cy="6858000" type="screen4x3"/>
  <p:notesSz cx="6858000" cy="9144000"/>
  <p:embeddedFontLst>
    <p:embeddedFont>
      <p:font typeface="Acumin Pro" panose="020B0604020202020204" charset="0"/>
      <p:regular r:id="rId20"/>
      <p:bold r:id="rId21"/>
      <p:italic r:id="rId22"/>
      <p:boldItalic r:id="rId23"/>
    </p:embeddedFont>
    <p:embeddedFont>
      <p:font typeface="Acumin Pro ExtraCondensed" panose="020B0604020202020204" charset="0"/>
      <p:regular r:id="rId24"/>
      <p:bold r:id="rId25"/>
      <p:italic r:id="rId26"/>
      <p:boldItalic r:id="rId27"/>
    </p:embeddedFont>
    <p:embeddedFont>
      <p:font typeface="Acumin Pro ExtraCondensed Smbd" panose="020B0604020202020204" charset="0"/>
      <p:regular r:id="rId28"/>
      <p:bold r:id="rId29"/>
      <p:italic r:id="rId30"/>
      <p:boldItalic r:id="rId31"/>
    </p:embeddedFont>
    <p:embeddedFont>
      <p:font typeface="Acumin Pro Medium" panose="020B0604020202020204" charset="0"/>
      <p:regular r:id="rId32"/>
      <p:italic r:id="rId33"/>
    </p:embeddedFont>
    <p:embeddedFont>
      <p:font typeface="Acumin Pro Semibold" panose="020B0604020202020204" charset="0"/>
      <p:regular r:id="rId34"/>
      <p:bold r:id="rId35"/>
      <p:italic r:id="rId36"/>
      <p:boldItalic r:id="rId37"/>
    </p:embeddedFont>
    <p:embeddedFont>
      <p:font typeface="Acumin Pro SemiCondensed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United Sans Cd Md" charset="0"/>
      <p:regular r:id="rId47"/>
    </p:embeddedFont>
    <p:embeddedFont>
      <p:font typeface="United Sans Reg Medium" panose="020B0604020202020204" charset="0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ellas, Silvio R" initials="ESR" lastIdx="0" clrIdx="0">
    <p:extLst>
      <p:ext uri="{19B8F6BF-5375-455C-9EA6-DF929625EA0E}">
        <p15:presenceInfo xmlns:p15="http://schemas.microsoft.com/office/powerpoint/2012/main" userId="S-1-5-21-1417001333-343818398-1801674531-638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8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P\Documents\Research%20Excel%201%20Ma%20method%20UFL%20and%20LFL%20(version%203)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P\Documents\Research%20Data%20comparis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P\Documents\Research%20Data%20comparis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P\Documents\Research%20Data%20comparis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P\Documents\Research%20Data%20comparis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HQR</a:t>
            </a:r>
            <a:r>
              <a:rPr lang="en-US" baseline="0" dirty="0"/>
              <a:t> Curves For 40% Methane, 40% Propane, 20% Nitrogen Mixture</a:t>
            </a:r>
            <a:endParaRPr lang="en-US" dirty="0"/>
          </a:p>
        </c:rich>
      </c:tx>
      <c:layout>
        <c:manualLayout>
          <c:xMode val="edge"/>
          <c:yMode val="edge"/>
          <c:x val="0.20124378522053915"/>
          <c:y val="2.342098317875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'Include Dilute Into Fuel'!$O$12</c:f>
              <c:strCache>
                <c:ptCount val="1"/>
                <c:pt idx="0">
                  <c:v>HQR_1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'Include Dilute Into Fuel'!$N$13:$N$112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'Include Dilute Into Fuel'!$O$13:$O$112</c:f>
              <c:numCache>
                <c:formatCode>General</c:formatCode>
                <c:ptCount val="100"/>
                <c:pt idx="0">
                  <c:v>0.38174999183999991</c:v>
                </c:pt>
                <c:pt idx="1">
                  <c:v>0.69930464458242114</c:v>
                </c:pt>
                <c:pt idx="2">
                  <c:v>0.96760076449562737</c:v>
                </c:pt>
                <c:pt idx="3">
                  <c:v>1.1972747502557937</c:v>
                </c:pt>
                <c:pt idx="4">
                  <c:v>1.3961063235493711</c:v>
                </c:pt>
                <c:pt idx="5">
                  <c:v>1.5699172289749925</c:v>
                </c:pt>
                <c:pt idx="6">
                  <c:v>1.7231507439836689</c:v>
                </c:pt>
                <c:pt idx="7">
                  <c:v>1.8592568678821304</c:v>
                </c:pt>
                <c:pt idx="8">
                  <c:v>1.98095518580927</c:v>
                </c:pt>
                <c:pt idx="9">
                  <c:v>2.090418450894306</c:v>
                </c:pt>
                <c:pt idx="10">
                  <c:v>2.1894034467208279</c:v>
                </c:pt>
                <c:pt idx="11">
                  <c:v>2.2793459862307723</c:v>
                </c:pt>
                <c:pt idx="12">
                  <c:v>2.3614310128954972</c:v>
                </c:pt>
                <c:pt idx="13">
                  <c:v>2.4366450983954002</c:v>
                </c:pt>
                <c:pt idx="14">
                  <c:v>2.5058162868955067</c:v>
                </c:pt>
                <c:pt idx="15">
                  <c:v>2.569644706629433</c:v>
                </c:pt>
                <c:pt idx="16">
                  <c:v>2.6287263519416872</c:v>
                </c:pt>
                <c:pt idx="17">
                  <c:v>2.6835717496996638</c:v>
                </c:pt>
                <c:pt idx="18">
                  <c:v>2.7346207494389438</c:v>
                </c:pt>
                <c:pt idx="19">
                  <c:v>2.7822543449298598</c:v>
                </c:pt>
                <c:pt idx="20">
                  <c:v>2.8268041998028419</c:v>
                </c:pt>
                <c:pt idx="21">
                  <c:v>2.8685603811485838</c:v>
                </c:pt>
                <c:pt idx="22">
                  <c:v>2.9077776824516253</c:v>
                </c:pt>
                <c:pt idx="23">
                  <c:v>2.944680827202288</c:v>
                </c:pt>
                <c:pt idx="24">
                  <c:v>2.9794687777352773</c:v>
                </c:pt>
                <c:pt idx="25">
                  <c:v>3.0123183237954452</c:v>
                </c:pt>
                <c:pt idx="26">
                  <c:v>3.0433870874923228</c:v>
                </c:pt>
                <c:pt idx="27">
                  <c:v>3.0728160524532382</c:v>
                </c:pt>
                <c:pt idx="28">
                  <c:v>3.1007317028093526</c:v>
                </c:pt>
                <c:pt idx="29">
                  <c:v>3.1272478404763486</c:v>
                </c:pt>
                <c:pt idx="30">
                  <c:v>3.1524671357982568</c:v>
                </c:pt>
                <c:pt idx="31">
                  <c:v>3.1764824561069904</c:v>
                </c:pt>
                <c:pt idx="32">
                  <c:v>3.1993780084407106</c:v>
                </c:pt>
                <c:pt idx="33">
                  <c:v>3.2212303260584756</c:v>
                </c:pt>
                <c:pt idx="34">
                  <c:v>3.2421091231072268</c:v>
                </c:pt>
                <c:pt idx="35">
                  <c:v>3.262078037551507</c:v>
                </c:pt>
                <c:pt idx="36">
                  <c:v>3.2811952790454528</c:v>
                </c:pt>
                <c:pt idx="37">
                  <c:v>3.2995141956405218</c:v>
                </c:pt>
                <c:pt idx="38">
                  <c:v>3.3170837709491159</c:v>
                </c:pt>
                <c:pt idx="39">
                  <c:v>3.333949061521094</c:v>
                </c:pt>
                <c:pt idx="40">
                  <c:v>3.3501515826564248</c:v>
                </c:pt>
                <c:pt idx="41">
                  <c:v>3.3657296496095475</c:v>
                </c:pt>
                <c:pt idx="42">
                  <c:v>3.3807186800889539</c:v>
                </c:pt>
                <c:pt idx="43">
                  <c:v>3.3951514630792263</c:v>
                </c:pt>
                <c:pt idx="44">
                  <c:v>3.4090583982800671</c:v>
                </c:pt>
                <c:pt idx="45">
                  <c:v>3.4224677098422265</c:v>
                </c:pt>
                <c:pt idx="46">
                  <c:v>3.4354056375627371</c:v>
                </c:pt>
                <c:pt idx="47">
                  <c:v>3.4478966082649158</c:v>
                </c:pt>
                <c:pt idx="48">
                  <c:v>3.4599633897183422</c:v>
                </c:pt>
                <c:pt idx="49">
                  <c:v>3.4716272291394299</c:v>
                </c:pt>
                <c:pt idx="50">
                  <c:v>3.4829079780451537</c:v>
                </c:pt>
                <c:pt idx="51">
                  <c:v>3.4938242050033343</c:v>
                </c:pt>
                <c:pt idx="52">
                  <c:v>3.5043932976266001</c:v>
                </c:pt>
                <c:pt idx="53">
                  <c:v>3.5146315549884677</c:v>
                </c:pt>
                <c:pt idx="54">
                  <c:v>3.5245542714946794</c:v>
                </c:pt>
                <c:pt idx="55">
                  <c:v>3.5341758131175469</c:v>
                </c:pt>
                <c:pt idx="56">
                  <c:v>3.5435096867924547</c:v>
                </c:pt>
                <c:pt idx="57">
                  <c:v>3.5525686036815292</c:v>
                </c:pt>
                <c:pt idx="58">
                  <c:v>3.5613645369276004</c:v>
                </c:pt>
                <c:pt idx="59">
                  <c:v>3.5699087744502815</c:v>
                </c:pt>
                <c:pt idx="60">
                  <c:v>3.5782119672736918</c:v>
                </c:pt>
                <c:pt idx="61">
                  <c:v>3.5862841738208968</c:v>
                </c:pt>
                <c:pt idx="62">
                  <c:v>3.5941349005623917</c:v>
                </c:pt>
                <c:pt idx="63">
                  <c:v>3.6017731393639969</c:v>
                </c:pt>
                <c:pt idx="64">
                  <c:v>3.6092074018426796</c:v>
                </c:pt>
                <c:pt idx="65">
                  <c:v>3.6164457510062507</c:v>
                </c:pt>
                <c:pt idx="66">
                  <c:v>3.6234958304242233</c:v>
                </c:pt>
                <c:pt idx="67">
                  <c:v>3.6303648911516833</c:v>
                </c:pt>
                <c:pt idx="68">
                  <c:v>3.6370598166055448</c:v>
                </c:pt>
                <c:pt idx="69">
                  <c:v>3.6435871455725994</c:v>
                </c:pt>
                <c:pt idx="70">
                  <c:v>3.6499530935110172</c:v>
                </c:pt>
                <c:pt idx="71">
                  <c:v>3.6561635722911716</c:v>
                </c:pt>
                <c:pt idx="72">
                  <c:v>3.662224208507586</c:v>
                </c:pt>
                <c:pt idx="73">
                  <c:v>3.6681403604812144</c:v>
                </c:pt>
                <c:pt idx="74">
                  <c:v>3.6739171340600616</c:v>
                </c:pt>
                <c:pt idx="75">
                  <c:v>3.6795593973160603</c:v>
                </c:pt>
                <c:pt idx="76">
                  <c:v>3.6850717942271287</c:v>
                </c:pt>
                <c:pt idx="77">
                  <c:v>3.6904587574252328</c:v>
                </c:pt>
                <c:pt idx="78">
                  <c:v>3.6957245200839908</c:v>
                </c:pt>
                <c:pt idx="79">
                  <c:v>3.7008731270128372</c:v>
                </c:pt>
                <c:pt idx="80">
                  <c:v>3.70590844501884</c:v>
                </c:pt>
                <c:pt idx="81">
                  <c:v>3.7108341725919702</c:v>
                </c:pt>
                <c:pt idx="82">
                  <c:v>3.7156538489647906</c:v>
                </c:pt>
                <c:pt idx="83">
                  <c:v>3.7203708625932146</c:v>
                </c:pt>
                <c:pt idx="84">
                  <c:v>3.7249884591010347</c:v>
                </c:pt>
                <c:pt idx="85">
                  <c:v>3.7295097487273656</c:v>
                </c:pt>
                <c:pt idx="86">
                  <c:v>3.7339377133129172</c:v>
                </c:pt>
                <c:pt idx="87">
                  <c:v>3.7382752128580647</c:v>
                </c:pt>
                <c:pt idx="88">
                  <c:v>3.7425249916830348</c:v>
                </c:pt>
                <c:pt idx="89">
                  <c:v>3.7466896842180915</c:v>
                </c:pt>
                <c:pt idx="90">
                  <c:v>3.750771820449375</c:v>
                </c:pt>
                <c:pt idx="91">
                  <c:v>3.7547738310440724</c:v>
                </c:pt>
                <c:pt idx="92">
                  <c:v>3.7586980521767215</c:v>
                </c:pt>
                <c:pt idx="93">
                  <c:v>3.7625467300767874</c:v>
                </c:pt>
                <c:pt idx="94">
                  <c:v>3.7663220253161147</c:v>
                </c:pt>
                <c:pt idx="95">
                  <c:v>3.7700260168534498</c:v>
                </c:pt>
                <c:pt idx="96">
                  <c:v>3.7736607058519427</c:v>
                </c:pt>
                <c:pt idx="97">
                  <c:v>3.7772280192843475</c:v>
                </c:pt>
                <c:pt idx="98">
                  <c:v>3.7807298133395917</c:v>
                </c:pt>
                <c:pt idx="99">
                  <c:v>3.7841678766433389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D-4861-91DA-8E033F1275D8}"/>
            </c:ext>
          </c:extLst>
        </c:ser>
        <c:ser>
          <c:idx val="1"/>
          <c:order val="1"/>
          <c:tx>
            <c:strRef>
              <c:f>'Include Dilute Into Fuel'!$P$12</c:f>
              <c:strCache>
                <c:ptCount val="1"/>
                <c:pt idx="0">
                  <c:v>HQR_2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'Include Dilute Into Fuel'!$N$13:$N$112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'Include Dilute Into Fuel'!$P$13:$P$112</c:f>
              <c:numCache>
                <c:formatCode>General</c:formatCode>
                <c:ptCount val="100"/>
                <c:pt idx="0">
                  <c:v>2.5769177030612145</c:v>
                </c:pt>
                <c:pt idx="1">
                  <c:v>2.3364086785829645</c:v>
                </c:pt>
                <c:pt idx="2">
                  <c:v>2.1332070012831355</c:v>
                </c:pt>
                <c:pt idx="3">
                  <c:v>1.9592568928965484</c:v>
                </c:pt>
                <c:pt idx="4">
                  <c:v>1.808666160512908</c:v>
                </c:pt>
                <c:pt idx="5">
                  <c:v>1.6770255407122419</c:v>
                </c:pt>
                <c:pt idx="6">
                  <c:v>1.560969791272464</c:v>
                </c:pt>
                <c:pt idx="7">
                  <c:v>1.4578859573508522</c:v>
                </c:pt>
                <c:pt idx="8">
                  <c:v>1.3657142839947018</c:v>
                </c:pt>
                <c:pt idx="9">
                  <c:v>1.2828091749860784</c:v>
                </c:pt>
                <c:pt idx="10">
                  <c:v>1.2078400804424347</c:v>
                </c:pt>
                <c:pt idx="11">
                  <c:v>1.139719546701808</c:v>
                </c:pt>
                <c:pt idx="12">
                  <c:v>1.0775501232123097</c:v>
                </c:pt>
                <c:pt idx="13">
                  <c:v>1.0205846019252434</c:v>
                </c:pt>
                <c:pt idx="14">
                  <c:v>0.96819584010270421</c:v>
                </c:pt>
                <c:pt idx="15">
                  <c:v>0.91985357576609283</c:v>
                </c:pt>
                <c:pt idx="16">
                  <c:v>0.87510641569174152</c:v>
                </c:pt>
                <c:pt idx="17">
                  <c:v>0.83356769787427054</c:v>
                </c:pt>
                <c:pt idx="18">
                  <c:v>0.79490428979048589</c:v>
                </c:pt>
                <c:pt idx="19">
                  <c:v>0.75882763500059613</c:v>
                </c:pt>
                <c:pt idx="20">
                  <c:v>0.72508653864563399</c:v>
                </c:pt>
                <c:pt idx="21">
                  <c:v>0.69346131018599233</c:v>
                </c:pt>
                <c:pt idx="22">
                  <c:v>0.66375897454830635</c:v>
                </c:pt>
                <c:pt idx="23">
                  <c:v>0.6358093310223436</c:v>
                </c:pt>
                <c:pt idx="24">
                  <c:v>0.6094616898398556</c:v>
                </c:pt>
                <c:pt idx="25">
                  <c:v>0.58458215427250027</c:v>
                </c:pt>
                <c:pt idx="26">
                  <c:v>0.56105134474428187</c:v>
                </c:pt>
                <c:pt idx="27">
                  <c:v>0.53876248330569565</c:v>
                </c:pt>
                <c:pt idx="28">
                  <c:v>0.51761977361196998</c:v>
                </c:pt>
                <c:pt idx="29">
                  <c:v>0.49753702455398885</c:v>
                </c:pt>
                <c:pt idx="30">
                  <c:v>0.47843647583420351</c:v>
                </c:pt>
                <c:pt idx="31">
                  <c:v>0.46024779174437774</c:v>
                </c:pt>
                <c:pt idx="32">
                  <c:v>0.4429071956954187</c:v>
                </c:pt>
                <c:pt idx="33">
                  <c:v>0.42635672305252387</c:v>
                </c:pt>
                <c:pt idx="34">
                  <c:v>0.41054357382889178</c:v>
                </c:pt>
                <c:pt idx="35">
                  <c:v>0.39541955000682877</c:v>
                </c:pt>
                <c:pt idx="36">
                  <c:v>0.38094056485351219</c:v>
                </c:pt>
                <c:pt idx="37">
                  <c:v>0.36706621370882209</c:v>
                </c:pt>
                <c:pt idx="38">
                  <c:v>0.35375939744436408</c:v>
                </c:pt>
                <c:pt idx="39">
                  <c:v>0.34098599120396289</c:v>
                </c:pt>
                <c:pt idx="40">
                  <c:v>0.32871455219750129</c:v>
                </c:pt>
                <c:pt idx="41">
                  <c:v>0.31691606128012395</c:v>
                </c:pt>
                <c:pt idx="42">
                  <c:v>0.3055636938455929</c:v>
                </c:pt>
                <c:pt idx="43">
                  <c:v>0.29463261622629522</c:v>
                </c:pt>
                <c:pt idx="44">
                  <c:v>0.28409980434729676</c:v>
                </c:pt>
                <c:pt idx="45">
                  <c:v>0.2739438818473805</c:v>
                </c:pt>
                <c:pt idx="46">
                  <c:v>0.26414497527190661</c:v>
                </c:pt>
                <c:pt idx="47">
                  <c:v>0.25468458427330787</c:v>
                </c:pt>
                <c:pt idx="48">
                  <c:v>0.24554546503543065</c:v>
                </c:pt>
                <c:pt idx="49">
                  <c:v>0.23671152537619256</c:v>
                </c:pt>
                <c:pt idx="50">
                  <c:v>0.22816773018607625</c:v>
                </c:pt>
                <c:pt idx="51">
                  <c:v>0.21990001603349965</c:v>
                </c:pt>
                <c:pt idx="52">
                  <c:v>0.2118952139167945</c:v>
                </c:pt>
                <c:pt idx="53">
                  <c:v>0.20414097927027114</c:v>
                </c:pt>
                <c:pt idx="54">
                  <c:v>0.19662572844187631</c:v>
                </c:pt>
                <c:pt idx="55">
                  <c:v>0.18933858095495315</c:v>
                </c:pt>
                <c:pt idx="56">
                  <c:v>0.18226930694883031</c:v>
                </c:pt>
                <c:pt idx="57">
                  <c:v>0.17540827926428862</c:v>
                </c:pt>
                <c:pt idx="58">
                  <c:v>0.16874642970195697</c:v>
                </c:pt>
                <c:pt idx="59">
                  <c:v>0.16227520903570708</c:v>
                </c:pt>
                <c:pt idx="60">
                  <c:v>0.15598655041028017</c:v>
                </c:pt>
                <c:pt idx="61">
                  <c:v>0.14987283579363422</c:v>
                </c:pt>
                <c:pt idx="62">
                  <c:v>0.143926865190666</c:v>
                </c:pt>
                <c:pt idx="63">
                  <c:v>0.13814182835671879</c:v>
                </c:pt>
                <c:pt idx="64">
                  <c:v>0.13251127877723112</c:v>
                </c:pt>
                <c:pt idx="65">
                  <c:v>0.12702910970450934</c:v>
                </c:pt>
                <c:pt idx="66">
                  <c:v>0.12168953206435384</c:v>
                </c:pt>
                <c:pt idx="67">
                  <c:v>0.11648705406450142</c:v>
                </c:pt>
                <c:pt idx="68">
                  <c:v>0.1114164623538868</c:v>
                </c:pt>
                <c:pt idx="69">
                  <c:v>0.10647280459684458</c:v>
                </c:pt>
                <c:pt idx="70">
                  <c:v>0.10165137333981308</c:v>
                </c:pt>
                <c:pt idx="71">
                  <c:v>9.6947691060059363E-2</c:v>
                </c:pt>
                <c:pt idx="72">
                  <c:v>9.2357496296609665E-2</c:v>
                </c:pt>
                <c:pt idx="73">
                  <c:v>8.7876730773086775E-2</c:v>
                </c:pt>
                <c:pt idx="74">
                  <c:v>8.3501527430664815E-2</c:v>
                </c:pt>
                <c:pt idx="75">
                  <c:v>7.9228199296970711E-2</c:v>
                </c:pt>
                <c:pt idx="76">
                  <c:v>7.505322912358936E-2</c:v>
                </c:pt>
                <c:pt idx="77">
                  <c:v>7.0973259730959692E-2</c:v>
                </c:pt>
                <c:pt idx="78">
                  <c:v>6.6985085004957118E-2</c:v>
                </c:pt>
                <c:pt idx="79">
                  <c:v>6.3085641494415756E-2</c:v>
                </c:pt>
                <c:pt idx="80">
                  <c:v>5.9272000563310064E-2</c:v>
                </c:pt>
                <c:pt idx="81">
                  <c:v>5.5541361055344456E-2</c:v>
                </c:pt>
                <c:pt idx="82">
                  <c:v>5.1891042432338247E-2</c:v>
                </c:pt>
                <c:pt idx="83">
                  <c:v>4.8318478351083619E-2</c:v>
                </c:pt>
                <c:pt idx="84">
                  <c:v>4.482121064633119E-2</c:v>
                </c:pt>
                <c:pt idx="85">
                  <c:v>4.1396883690257263E-2</c:v>
                </c:pt>
                <c:pt idx="86">
                  <c:v>3.8043239101213822E-2</c:v>
                </c:pt>
                <c:pt idx="87">
                  <c:v>3.4758110776785492E-2</c:v>
                </c:pt>
                <c:pt idx="88">
                  <c:v>3.1539420228197834E-2</c:v>
                </c:pt>
                <c:pt idx="89">
                  <c:v>2.8385172194959941E-2</c:v>
                </c:pt>
                <c:pt idx="90">
                  <c:v>2.5293450520298518E-2</c:v>
                </c:pt>
                <c:pt idx="91">
                  <c:v>2.2262414269467456E-2</c:v>
                </c:pt>
                <c:pt idx="92">
                  <c:v>1.9290294074409537E-2</c:v>
                </c:pt>
                <c:pt idx="93">
                  <c:v>1.6375388689519463E-2</c:v>
                </c:pt>
                <c:pt idx="94">
                  <c:v>1.3516061744420341E-2</c:v>
                </c:pt>
                <c:pt idx="95">
                  <c:v>1.0710738680730619E-2</c:v>
                </c:pt>
                <c:pt idx="96">
                  <c:v>7.9579038607721295E-3</c:v>
                </c:pt>
                <c:pt idx="97">
                  <c:v>5.2560978370643132E-3</c:v>
                </c:pt>
                <c:pt idx="98">
                  <c:v>2.6039147722686654E-3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D-4861-91DA-8E033F1275D8}"/>
            </c:ext>
          </c:extLst>
        </c:ser>
        <c:ser>
          <c:idx val="2"/>
          <c:order val="2"/>
          <c:tx>
            <c:strRef>
              <c:f>'Include Dilute Into Fuel'!$Q$12</c:f>
              <c:strCache>
                <c:ptCount val="1"/>
                <c:pt idx="0">
                  <c:v>y =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'Include Dilute Into Fuel'!$N$13:$N$112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'Include Dilute Into Fuel'!$Q$13:$Q$112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AD-4861-91DA-8E033F127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591688"/>
        <c:axId val="409592864"/>
        <c:extLst/>
      </c:lineChart>
      <c:catAx>
        <c:axId val="40959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2864"/>
        <c:crosses val="autoZero"/>
        <c:auto val="1"/>
        <c:lblAlgn val="ctr"/>
        <c:lblOffset val="100"/>
        <c:noMultiLvlLbl val="0"/>
      </c:catAx>
      <c:valAx>
        <c:axId val="40959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HQR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1688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LFL Comparision Nitrogen Dilute in Hydrogen</a:t>
            </a:r>
            <a:r>
              <a:rPr lang="en-US" baseline="0"/>
              <a:t> Fuel Mixture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'Terpstra Comparison'!$B$12</c:f>
              <c:strCache>
                <c:ptCount val="1"/>
                <c:pt idx="0">
                  <c:v>LFL obs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2035004259309807E-2"/>
                  <c:y val="4.1745464751894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03-4D17-9D72-DB37285027F4}"/>
                </c:ext>
              </c:extLst>
            </c:dLbl>
            <c:dLbl>
              <c:idx val="1"/>
              <c:layout>
                <c:manualLayout>
                  <c:x val="4.35899971872045E-2"/>
                  <c:y val="6.510894371845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03-4D17-9D72-DB37285027F4}"/>
                </c:ext>
              </c:extLst>
            </c:dLbl>
            <c:dLbl>
              <c:idx val="2"/>
              <c:layout>
                <c:manualLayout>
                  <c:x val="2.5954093882563398E-2"/>
                  <c:y val="2.1719625637699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03-4D17-9D72-DB37285027F4}"/>
                </c:ext>
              </c:extLst>
            </c:dLbl>
            <c:dLbl>
              <c:idx val="3"/>
              <c:layout>
                <c:manualLayout>
                  <c:x val="-3.4390782918385576E-3"/>
                  <c:y val="5.509602416135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03-4D17-9D72-DB3728502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'Terpstra Comparison'!$A$13:$A$18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</c:numCache>
            </c:numRef>
          </c:xVal>
          <c:yVal>
            <c:numRef>
              <c:f>'Terpstra Comparison'!$B$13:$B$18</c:f>
              <c:numCache>
                <c:formatCode>General</c:formatCode>
                <c:ptCount val="4"/>
                <c:pt idx="0">
                  <c:v>3.9E-2</c:v>
                </c:pt>
                <c:pt idx="1">
                  <c:v>4.9000000000000002E-2</c:v>
                </c:pt>
                <c:pt idx="2">
                  <c:v>7.8E-2</c:v>
                </c:pt>
                <c:pt idx="3">
                  <c:v>0.19500000000000001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03-4D17-9D72-DB37285027F4}"/>
            </c:ext>
          </c:extLst>
        </c:ser>
        <c:ser>
          <c:idx val="1"/>
          <c:order val="1"/>
          <c:tx>
            <c:strRef>
              <c:f>'Terpstra Comparison'!$C$12</c:f>
              <c:strCache>
                <c:ptCount val="1"/>
                <c:pt idx="0">
                  <c:v>LFL calc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904057445830723E-3"/>
                  <c:y val="-8.5084849638010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03-4D17-9D72-DB37285027F4}"/>
                </c:ext>
              </c:extLst>
            </c:dLbl>
            <c:dLbl>
              <c:idx val="1"/>
              <c:layout>
                <c:manualLayout>
                  <c:x val="-7.5393563774774588E-2"/>
                  <c:y val="-5.5046090966717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03-4D17-9D72-DB3728502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'Terpstra Comparison'!$A$13:$A$18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</c:numCache>
            </c:numRef>
          </c:xVal>
          <c:yVal>
            <c:numRef>
              <c:f>'Terpstra Comparison'!$C$13:$C$18</c:f>
              <c:numCache>
                <c:formatCode>General</c:formatCode>
                <c:ptCount val="4"/>
                <c:pt idx="0">
                  <c:v>0.04</c:v>
                </c:pt>
                <c:pt idx="1">
                  <c:v>0.05</c:v>
                </c:pt>
                <c:pt idx="2">
                  <c:v>0.08</c:v>
                </c:pt>
                <c:pt idx="3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003-4D17-9D72-DB37285027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09586200"/>
        <c:axId val="409590904"/>
      </c:scatterChart>
      <c:valAx>
        <c:axId val="409586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Hydrogen Fuel in Mixture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0904"/>
        <c:crosses val="autoZero"/>
        <c:crossBetween val="midCat"/>
      </c:valAx>
      <c:valAx>
        <c:axId val="40959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LFL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8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UFL Comparision Nitrogen Dilute in Hydrogen</a:t>
            </a:r>
            <a:r>
              <a:rPr lang="en-US" baseline="0"/>
              <a:t> Fuel Mixture</a:t>
            </a:r>
            <a:endParaRPr lang="en-US"/>
          </a:p>
        </c:rich>
      </c:tx>
      <c:layout>
        <c:manualLayout>
          <c:xMode val="edge"/>
          <c:yMode val="edge"/>
          <c:x val="0.279545420058191"/>
          <c:y val="1.915686095906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'Terpstra Comparison'!$F$12</c:f>
              <c:strCache>
                <c:ptCount val="1"/>
                <c:pt idx="0">
                  <c:v>UFL obs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87678845109089E-3"/>
                  <c:y val="4.3823211261564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D1-4F76-A791-5CB00DCCB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'Terpstra Comparison'!$A$13:$A$18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</c:numCache>
            </c:numRef>
          </c:xVal>
          <c:yVal>
            <c:numRef>
              <c:f>'Terpstra Comparison'!$F$13:$F$18</c:f>
              <c:numCache>
                <c:formatCode>General</c:formatCode>
                <c:ptCount val="4"/>
                <c:pt idx="0">
                  <c:v>0.74099999999999999</c:v>
                </c:pt>
                <c:pt idx="1">
                  <c:v>0.751</c:v>
                </c:pt>
                <c:pt idx="2">
                  <c:v>0.75800000000000001</c:v>
                </c:pt>
                <c:pt idx="3">
                  <c:v>0.76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D1-4F76-A791-5CB00DCCB8E2}"/>
            </c:ext>
          </c:extLst>
        </c:ser>
        <c:ser>
          <c:idx val="1"/>
          <c:order val="1"/>
          <c:tx>
            <c:strRef>
              <c:f>'Terpstra Comparison'!$G$12</c:f>
              <c:strCache>
                <c:ptCount val="1"/>
                <c:pt idx="0">
                  <c:v>UFL calc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740714419179346E-2"/>
                  <c:y val="-7.9669463275975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D1-4F76-A791-5CB00DCCB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'Terpstra Comparison'!$A$13:$A$18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80</c:v>
                </c:pt>
              </c:numCache>
            </c:numRef>
          </c:xVal>
          <c:yVal>
            <c:numRef>
              <c:f>'Terpstra Comparison'!$G$13:$G$18</c:f>
              <c:numCache>
                <c:formatCode>General</c:formatCode>
                <c:ptCount val="4"/>
                <c:pt idx="0">
                  <c:v>0.75</c:v>
                </c:pt>
                <c:pt idx="1">
                  <c:v>0.77700000000000002</c:v>
                </c:pt>
                <c:pt idx="2">
                  <c:v>0.82399999999999995</c:v>
                </c:pt>
                <c:pt idx="3">
                  <c:v>0.875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D1-4F76-A791-5CB00DCCB8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09588160"/>
        <c:axId val="409586984"/>
      </c:scatterChart>
      <c:valAx>
        <c:axId val="40958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Hydrogen Fuel in Mixture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86984"/>
        <c:crosses val="autoZero"/>
        <c:crossBetween val="midCat"/>
      </c:valAx>
      <c:valAx>
        <c:axId val="40958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UFL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88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LFLs</a:t>
            </a:r>
            <a:r>
              <a:rPr lang="en-US" baseline="0"/>
              <a:t> of Isobutane Mixture with Inert Nitrogen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'Kondo Comparison Nitrogen '!$C$35</c:f>
              <c:strCache>
                <c:ptCount val="1"/>
                <c:pt idx="0">
                  <c:v>LFL Observed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1567408690883871E-2"/>
                  <c:y val="2.3098701423919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32-4FFD-A3F0-2E51348323D6}"/>
                </c:ext>
              </c:extLst>
            </c:dLbl>
            <c:dLbl>
              <c:idx val="1"/>
              <c:layout>
                <c:manualLayout>
                  <c:x val="-5.4300320858244365E-3"/>
                  <c:y val="3.0688636174385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32-4FFD-A3F0-2E51348323D6}"/>
                </c:ext>
              </c:extLst>
            </c:dLbl>
            <c:dLbl>
              <c:idx val="2"/>
              <c:layout>
                <c:manualLayout>
                  <c:x val="4.1997236348826567E-3"/>
                  <c:y val="2.815865792423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32-4FFD-A3F0-2E51348323D6}"/>
                </c:ext>
              </c:extLst>
            </c:dLbl>
            <c:dLbl>
              <c:idx val="3"/>
              <c:layout>
                <c:manualLayout>
                  <c:x val="-1.9005112300385464E-2"/>
                  <c:y val="4.586850567531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32-4FFD-A3F0-2E51348323D6}"/>
                </c:ext>
              </c:extLst>
            </c:dLbl>
            <c:dLbl>
              <c:idx val="4"/>
              <c:layout>
                <c:manualLayout>
                  <c:x val="1.1263040962269971E-2"/>
                  <c:y val="3.8278570924852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2-4FFD-A3F0-2E51348323D6}"/>
                </c:ext>
              </c:extLst>
            </c:dLbl>
            <c:dLbl>
              <c:idx val="5"/>
              <c:layout>
                <c:manualLayout>
                  <c:x val="1.3384147245795265E-2"/>
                  <c:y val="-1.991092882872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32-4FFD-A3F0-2E5134832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'Kondo Comparison Nitrogen '!$A$36:$A$42</c:f>
              <c:numCache>
                <c:formatCode>General</c:formatCode>
                <c:ptCount val="7"/>
                <c:pt idx="0">
                  <c:v>0.15</c:v>
                </c:pt>
                <c:pt idx="1">
                  <c:v>0.3</c:v>
                </c:pt>
                <c:pt idx="2">
                  <c:v>0.45</c:v>
                </c:pt>
                <c:pt idx="3">
                  <c:v>0.6</c:v>
                </c:pt>
                <c:pt idx="4">
                  <c:v>0.75</c:v>
                </c:pt>
                <c:pt idx="5">
                  <c:v>0.85</c:v>
                </c:pt>
                <c:pt idx="6">
                  <c:v>0.95499999999999996</c:v>
                </c:pt>
              </c:numCache>
            </c:numRef>
          </c:xVal>
          <c:yVal>
            <c:numRef>
              <c:f>'Kondo Comparison Nitrogen '!$C$36:$C$42</c:f>
              <c:numCache>
                <c:formatCode>0.0</c:formatCode>
                <c:ptCount val="7"/>
                <c:pt idx="0">
                  <c:v>1.9882352941176471</c:v>
                </c:pt>
                <c:pt idx="1">
                  <c:v>2.4142857142857141</c:v>
                </c:pt>
                <c:pt idx="2">
                  <c:v>3.0727272727272723</c:v>
                </c:pt>
                <c:pt idx="3">
                  <c:v>4.2249999999999996</c:v>
                </c:pt>
                <c:pt idx="4">
                  <c:v>6.7600000000000016</c:v>
                </c:pt>
                <c:pt idx="5">
                  <c:v>11.399999999999999</c:v>
                </c:pt>
                <c:pt idx="6">
                  <c:v>43.333333333333343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32-4FFD-A3F0-2E51348323D6}"/>
            </c:ext>
          </c:extLst>
        </c:ser>
        <c:ser>
          <c:idx val="1"/>
          <c:order val="1"/>
          <c:tx>
            <c:strRef>
              <c:f>'Kondo Comparison Nitrogen '!$D$35</c:f>
              <c:strCache>
                <c:ptCount val="1"/>
                <c:pt idx="0">
                  <c:v>LFL Calculated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303434308236093E-2"/>
                  <c:y val="-3.5090798329656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32-4FFD-A3F0-2E51348323D6}"/>
                </c:ext>
              </c:extLst>
            </c:dLbl>
            <c:dLbl>
              <c:idx val="1"/>
              <c:layout>
                <c:manualLayout>
                  <c:x val="-4.2837929308571464E-2"/>
                  <c:y val="-4.0150754829967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32-4FFD-A3F0-2E51348323D6}"/>
                </c:ext>
              </c:extLst>
            </c:dLbl>
            <c:dLbl>
              <c:idx val="2"/>
              <c:layout>
                <c:manualLayout>
                  <c:x val="-1.928088952049236E-2"/>
                  <c:y val="-3.509079832965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32-4FFD-A3F0-2E51348323D6}"/>
                </c:ext>
              </c:extLst>
            </c:dLbl>
            <c:dLbl>
              <c:idx val="3"/>
              <c:layout>
                <c:manualLayout>
                  <c:x val="-2.7642257086900084E-2"/>
                  <c:y val="-4.2680733080123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32-4FFD-A3F0-2E51348323D6}"/>
                </c:ext>
              </c:extLst>
            </c:dLbl>
            <c:dLbl>
              <c:idx val="4"/>
              <c:layout>
                <c:manualLayout>
                  <c:x val="-7.6219799788945039E-2"/>
                  <c:y val="-3.7620776579812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32-4FFD-A3F0-2E51348323D6}"/>
                </c:ext>
              </c:extLst>
            </c:dLbl>
            <c:dLbl>
              <c:idx val="5"/>
              <c:layout>
                <c:manualLayout>
                  <c:x val="-6.6386417865019337E-2"/>
                  <c:y val="-5.5330624330900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32-4FFD-A3F0-2E51348323D6}"/>
                </c:ext>
              </c:extLst>
            </c:dLbl>
            <c:dLbl>
              <c:idx val="6"/>
              <c:layout>
                <c:manualLayout>
                  <c:x val="1.5683493263633545E-2"/>
                  <c:y val="-4.5210711330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32-4FFD-A3F0-2E5134832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'Kondo Comparison Nitrogen '!$A$36:$A$42</c:f>
              <c:numCache>
                <c:formatCode>General</c:formatCode>
                <c:ptCount val="7"/>
                <c:pt idx="0">
                  <c:v>0.15</c:v>
                </c:pt>
                <c:pt idx="1">
                  <c:v>0.3</c:v>
                </c:pt>
                <c:pt idx="2">
                  <c:v>0.45</c:v>
                </c:pt>
                <c:pt idx="3">
                  <c:v>0.6</c:v>
                </c:pt>
                <c:pt idx="4">
                  <c:v>0.75</c:v>
                </c:pt>
                <c:pt idx="5">
                  <c:v>0.85</c:v>
                </c:pt>
                <c:pt idx="6">
                  <c:v>0.95499999999999996</c:v>
                </c:pt>
              </c:numCache>
            </c:numRef>
          </c:xVal>
          <c:yVal>
            <c:numRef>
              <c:f>'Kondo Comparison Nitrogen '!$D$36:$D$42</c:f>
              <c:numCache>
                <c:formatCode>General</c:formatCode>
                <c:ptCount val="7"/>
                <c:pt idx="0">
                  <c:v>2.1</c:v>
                </c:pt>
                <c:pt idx="1">
                  <c:v>2.6</c:v>
                </c:pt>
                <c:pt idx="2">
                  <c:v>3.3</c:v>
                </c:pt>
                <c:pt idx="3">
                  <c:v>4.5</c:v>
                </c:pt>
                <c:pt idx="4">
                  <c:v>7.2</c:v>
                </c:pt>
                <c:pt idx="5">
                  <c:v>11.9</c:v>
                </c:pt>
                <c:pt idx="6">
                  <c:v>39.9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32-4FFD-A3F0-2E5134832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589728"/>
        <c:axId val="409590512"/>
      </c:scatterChart>
      <c:valAx>
        <c:axId val="40958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Mole</a:t>
                </a:r>
                <a:r>
                  <a:rPr lang="en-US" baseline="0"/>
                  <a:t> Fraction of Nitrogen Dilute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0512"/>
        <c:crosses val="autoZero"/>
        <c:crossBetween val="midCat"/>
      </c:valAx>
      <c:valAx>
        <c:axId val="40959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LFL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89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UFLs</a:t>
            </a:r>
            <a:r>
              <a:rPr lang="en-US" baseline="0"/>
              <a:t> of Isobutane Mixture with Inert Nitrogen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'Kondo Comparison Nitrogen '!$F$35</c:f>
              <c:strCache>
                <c:ptCount val="1"/>
                <c:pt idx="0">
                  <c:v>UFL Observed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34177910561893E-2"/>
                  <c:y val="4.2374050021211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0-48D7-AF8A-258A2F921EFF}"/>
                </c:ext>
              </c:extLst>
            </c:dLbl>
            <c:dLbl>
              <c:idx val="1"/>
              <c:layout>
                <c:manualLayout>
                  <c:x val="-2.6603980067103523E-2"/>
                  <c:y val="3.495302549910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0-48D7-AF8A-258A2F921EFF}"/>
                </c:ext>
              </c:extLst>
            </c:dLbl>
            <c:dLbl>
              <c:idx val="2"/>
              <c:layout>
                <c:manualLayout>
                  <c:x val="-6.6998713912012559E-3"/>
                  <c:y val="1.7637301614199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30-48D7-AF8A-258A2F921EFF}"/>
                </c:ext>
              </c:extLst>
            </c:dLbl>
            <c:dLbl>
              <c:idx val="3"/>
              <c:layout>
                <c:manualLayout>
                  <c:x val="1.8058056049287418E-3"/>
                  <c:y val="1.2689951932797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30-48D7-AF8A-258A2F921EFF}"/>
                </c:ext>
              </c:extLst>
            </c:dLbl>
            <c:dLbl>
              <c:idx val="4"/>
              <c:layout>
                <c:manualLayout>
                  <c:x val="-1.3581553113002447E-2"/>
                  <c:y val="3.0005675817705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30-48D7-AF8A-258A2F921EFF}"/>
                </c:ext>
              </c:extLst>
            </c:dLbl>
            <c:dLbl>
              <c:idx val="5"/>
              <c:layout>
                <c:manualLayout>
                  <c:x val="-1.2152783843168537E-2"/>
                  <c:y val="2.5058326136302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30-48D7-AF8A-258A2F921EFF}"/>
                </c:ext>
              </c:extLst>
            </c:dLbl>
            <c:dLbl>
              <c:idx val="6"/>
              <c:layout>
                <c:manualLayout>
                  <c:x val="7.4763035178831636E-3"/>
                  <c:y val="5.226874938401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30-48D7-AF8A-258A2F921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'Kondo Comparison Nitrogen '!$A$36:$A$42</c:f>
              <c:numCache>
                <c:formatCode>General</c:formatCode>
                <c:ptCount val="7"/>
                <c:pt idx="0">
                  <c:v>0.15</c:v>
                </c:pt>
                <c:pt idx="1">
                  <c:v>0.3</c:v>
                </c:pt>
                <c:pt idx="2">
                  <c:v>0.45</c:v>
                </c:pt>
                <c:pt idx="3">
                  <c:v>0.6</c:v>
                </c:pt>
                <c:pt idx="4">
                  <c:v>0.75</c:v>
                </c:pt>
                <c:pt idx="5">
                  <c:v>0.85</c:v>
                </c:pt>
                <c:pt idx="6">
                  <c:v>0.95499999999999996</c:v>
                </c:pt>
              </c:numCache>
            </c:numRef>
          </c:xVal>
          <c:yVal>
            <c:numRef>
              <c:f>'Kondo Comparison Nitrogen '!$F$36:$F$42</c:f>
              <c:numCache>
                <c:formatCode>0.0</c:formatCode>
                <c:ptCount val="7"/>
                <c:pt idx="0">
                  <c:v>8.8235294117647065</c:v>
                </c:pt>
                <c:pt idx="1">
                  <c:v>10.428571428571427</c:v>
                </c:pt>
                <c:pt idx="2">
                  <c:v>12.181818181818182</c:v>
                </c:pt>
                <c:pt idx="3">
                  <c:v>15.75</c:v>
                </c:pt>
                <c:pt idx="4">
                  <c:v>22.000000000000004</c:v>
                </c:pt>
                <c:pt idx="5">
                  <c:v>29.066666666666663</c:v>
                </c:pt>
                <c:pt idx="6">
                  <c:v>43.333333333333343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630-48D7-AF8A-258A2F921EFF}"/>
            </c:ext>
          </c:extLst>
        </c:ser>
        <c:ser>
          <c:idx val="1"/>
          <c:order val="1"/>
          <c:tx>
            <c:strRef>
              <c:f>'Kondo Comparison Nitrogen '!$G$35</c:f>
              <c:strCache>
                <c:ptCount val="1"/>
                <c:pt idx="0">
                  <c:v>UFL Calculated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60865920261427E-2"/>
                  <c:y val="-4.1730894562628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30-48D7-AF8A-258A2F921EFF}"/>
                </c:ext>
              </c:extLst>
            </c:dLbl>
            <c:dLbl>
              <c:idx val="5"/>
              <c:layout>
                <c:manualLayout>
                  <c:x val="-5.5643883172398947E-2"/>
                  <c:y val="-5.4099268766134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30-48D7-AF8A-258A2F921EFF}"/>
                </c:ext>
              </c:extLst>
            </c:dLbl>
            <c:dLbl>
              <c:idx val="6"/>
              <c:layout>
                <c:manualLayout>
                  <c:x val="-9.1822741495755533E-2"/>
                  <c:y val="-3.9257219721927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30-48D7-AF8A-258A2F921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'Kondo Comparison Nitrogen '!$A$36:$A$42</c:f>
              <c:numCache>
                <c:formatCode>General</c:formatCode>
                <c:ptCount val="7"/>
                <c:pt idx="0">
                  <c:v>0.15</c:v>
                </c:pt>
                <c:pt idx="1">
                  <c:v>0.3</c:v>
                </c:pt>
                <c:pt idx="2">
                  <c:v>0.45</c:v>
                </c:pt>
                <c:pt idx="3">
                  <c:v>0.6</c:v>
                </c:pt>
                <c:pt idx="4">
                  <c:v>0.75</c:v>
                </c:pt>
                <c:pt idx="5">
                  <c:v>0.85</c:v>
                </c:pt>
                <c:pt idx="6">
                  <c:v>0.95499999999999996</c:v>
                </c:pt>
              </c:numCache>
            </c:numRef>
          </c:xVal>
          <c:yVal>
            <c:numRef>
              <c:f>'Kondo Comparison Nitrogen '!$G$36:$G$42</c:f>
              <c:numCache>
                <c:formatCode>General</c:formatCode>
                <c:ptCount val="7"/>
                <c:pt idx="0">
                  <c:v>9.6</c:v>
                </c:pt>
                <c:pt idx="1">
                  <c:v>11.3</c:v>
                </c:pt>
                <c:pt idx="2">
                  <c:v>13.6</c:v>
                </c:pt>
                <c:pt idx="3">
                  <c:v>17.100000000000001</c:v>
                </c:pt>
                <c:pt idx="4">
                  <c:v>23.1</c:v>
                </c:pt>
                <c:pt idx="5">
                  <c:v>29.7</c:v>
                </c:pt>
                <c:pt idx="6">
                  <c:v>43.4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630-48D7-AF8A-258A2F921E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10466808"/>
        <c:axId val="410467984"/>
      </c:scatterChart>
      <c:valAx>
        <c:axId val="410466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Mole</a:t>
                </a:r>
                <a:r>
                  <a:rPr lang="en-US" baseline="0"/>
                  <a:t> Fraction of Nitrogen Dilute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67984"/>
        <c:crosses val="autoZero"/>
        <c:crossBetween val="midCat"/>
      </c:valAx>
      <c:valAx>
        <c:axId val="4104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UFL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66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0.1011</cdr:x>
      <cdr:y>0.22482</cdr:y>
    </cdr:from>
    <cdr:to>
      <cdr:x>0.1011</cdr:x>
      <cdr:y>0.6205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95EF428-EDA5-48B4-9DDA-E552AE5B61E0}"/>
            </a:ext>
          </a:extLst>
        </cdr:cNvPr>
        <cdr:cNvCxnSpPr/>
      </cdr:nvCxnSpPr>
      <cdr:spPr>
        <a:xfrm xmlns:a="http://schemas.openxmlformats.org/drawingml/2006/main">
          <a:off x="780176" y="1048624"/>
          <a:ext cx="0" cy="184557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0.21056</cdr:x>
      <cdr:y>0.23391</cdr:y>
    </cdr:from>
    <cdr:to>
      <cdr:x>0.21056</cdr:x>
      <cdr:y>0.6296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AB31402-9773-45BF-9EF9-2AE7C068280C}"/>
            </a:ext>
          </a:extLst>
        </cdr:cNvPr>
        <cdr:cNvCxnSpPr/>
      </cdr:nvCxnSpPr>
      <cdr:spPr>
        <a:xfrm xmlns:a="http://schemas.openxmlformats.org/drawingml/2006/main">
          <a:off x="1624883" y="1091035"/>
          <a:ext cx="0" cy="184557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0.07652</cdr:x>
      <cdr:y>0.17446</cdr:y>
    </cdr:from>
    <cdr:to>
      <cdr:x>0.1348</cdr:x>
      <cdr:y>0.21379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AFF3062-03D9-4E94-9375-4C58C57E62EE}"/>
            </a:ext>
          </a:extLst>
        </cdr:cNvPr>
        <cdr:cNvSpPr txBox="1"/>
      </cdr:nvSpPr>
      <cdr:spPr>
        <a:xfrm xmlns:a="http://schemas.openxmlformats.org/drawingml/2006/main">
          <a:off x="602033" y="660058"/>
          <a:ext cx="458528" cy="14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LFL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0.18142</cdr:x>
      <cdr:y>0.17446</cdr:y>
    </cdr:from>
    <cdr:to>
      <cdr:x>0.23969</cdr:x>
      <cdr:y>0.21379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15E123C-3731-40A3-A206-B7A23589EA01}"/>
            </a:ext>
          </a:extLst>
        </cdr:cNvPr>
        <cdr:cNvSpPr txBox="1"/>
      </cdr:nvSpPr>
      <cdr:spPr>
        <a:xfrm xmlns:a="http://schemas.openxmlformats.org/drawingml/2006/main">
          <a:off x="1400037" y="813732"/>
          <a:ext cx="449692" cy="18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UFL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12/8/2021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281" y="1095195"/>
            <a:ext cx="5168039" cy="2676182"/>
          </a:xfrm>
        </p:spPr>
        <p:txBody>
          <a:bodyPr/>
          <a:lstStyle/>
          <a:p>
            <a:r>
              <a:rPr lang="en-US" sz="7200" cap="none" dirty="0"/>
              <a:t>Estimation of Flammability  Limits for Mixtures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2775" y="6160385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urdue CoBrand" descr="Purdue Co-Brand">
            <a:extLst>
              <a:ext uri="{FF2B5EF4-FFF2-40B4-BE49-F238E27FC236}">
                <a16:creationId xmlns:a16="http://schemas.microsoft.com/office/drawing/2014/main" id="{05240C7F-A381-8841-9325-1750E088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329" r="45243"/>
          <a:stretch/>
        </p:blipFill>
        <p:spPr>
          <a:xfrm>
            <a:off x="420270" y="6039729"/>
            <a:ext cx="1891521" cy="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1495794"/>
          </a:xfrm>
        </p:spPr>
        <p:txBody>
          <a:bodyPr/>
          <a:lstStyle/>
          <a:p>
            <a:r>
              <a:rPr lang="en-US" i="0" dirty="0"/>
              <a:t>Excel Tool – 2</a:t>
            </a:r>
            <a:br>
              <a:rPr lang="en-US" i="0" dirty="0"/>
            </a:br>
            <a:br>
              <a:rPr lang="en-US" i="0" dirty="0"/>
            </a:br>
            <a:endParaRPr lang="en-US" i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ACC9A58-1A67-46DF-9EAD-082FE4301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49069"/>
              </p:ext>
            </p:extLst>
          </p:nvPr>
        </p:nvGraphicFramePr>
        <p:xfrm>
          <a:off x="696286" y="1149292"/>
          <a:ext cx="7717088" cy="466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91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Results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4708" y="5528094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79681"/>
            <a:ext cx="1900899" cy="449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AEE98E-1A9E-4137-BF6D-46D1507E772B}"/>
              </a:ext>
            </a:extLst>
          </p:cNvPr>
          <p:cNvSpPr txBox="1"/>
          <p:nvPr/>
        </p:nvSpPr>
        <p:spPr>
          <a:xfrm>
            <a:off x="545714" y="1162716"/>
            <a:ext cx="8138370" cy="483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Used Excel tool to compare results with Ma’s calculations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05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50" dirty="0"/>
              <a:t>[1] Ma’s Calculation; [2] Current Tool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1050" dirty="0"/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05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050" dirty="0"/>
              <a:t>[1] Ma’s Calculation; [2] Current Tool; [3] Le </a:t>
            </a:r>
            <a:r>
              <a:rPr lang="en-US" sz="1050" dirty="0">
                <a:solidFill>
                  <a:schemeClr val="bg1"/>
                </a:solidFill>
              </a:rPr>
              <a:t>Chatelier’s</a:t>
            </a:r>
            <a:r>
              <a:rPr lang="en-US" sz="1050" dirty="0"/>
              <a:t> Method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Very similar results between Ma’s calculation and our calculated values 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Similar results in non-dilute mixture with Le Chatelier’s Method (LCR)</a:t>
            </a:r>
            <a:r>
              <a:rPr lang="en-US" strike="sngStrike" dirty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FD862-4F6C-4997-AE63-B26EA749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6255"/>
              </p:ext>
            </p:extLst>
          </p:nvPr>
        </p:nvGraphicFramePr>
        <p:xfrm>
          <a:off x="545714" y="1845136"/>
          <a:ext cx="8052568" cy="711813"/>
        </p:xfrm>
        <a:graphic>
          <a:graphicData uri="http://schemas.openxmlformats.org/drawingml/2006/table">
            <a:tbl>
              <a:tblPr/>
              <a:tblGrid>
                <a:gridCol w="1678914">
                  <a:extLst>
                    <a:ext uri="{9D8B030D-6E8A-4147-A177-3AD203B41FA5}">
                      <a16:colId xmlns:a16="http://schemas.microsoft.com/office/drawing/2014/main" val="2250522838"/>
                    </a:ext>
                  </a:extLst>
                </a:gridCol>
                <a:gridCol w="663275">
                  <a:extLst>
                    <a:ext uri="{9D8B030D-6E8A-4147-A177-3AD203B41FA5}">
                      <a16:colId xmlns:a16="http://schemas.microsoft.com/office/drawing/2014/main" val="1333397416"/>
                    </a:ext>
                  </a:extLst>
                </a:gridCol>
                <a:gridCol w="725456">
                  <a:extLst>
                    <a:ext uri="{9D8B030D-6E8A-4147-A177-3AD203B41FA5}">
                      <a16:colId xmlns:a16="http://schemas.microsoft.com/office/drawing/2014/main" val="945586014"/>
                    </a:ext>
                  </a:extLst>
                </a:gridCol>
                <a:gridCol w="808365">
                  <a:extLst>
                    <a:ext uri="{9D8B030D-6E8A-4147-A177-3AD203B41FA5}">
                      <a16:colId xmlns:a16="http://schemas.microsoft.com/office/drawing/2014/main" val="1340429259"/>
                    </a:ext>
                  </a:extLst>
                </a:gridCol>
                <a:gridCol w="663275">
                  <a:extLst>
                    <a:ext uri="{9D8B030D-6E8A-4147-A177-3AD203B41FA5}">
                      <a16:colId xmlns:a16="http://schemas.microsoft.com/office/drawing/2014/main" val="442170632"/>
                    </a:ext>
                  </a:extLst>
                </a:gridCol>
                <a:gridCol w="1005275">
                  <a:extLst>
                    <a:ext uri="{9D8B030D-6E8A-4147-A177-3AD203B41FA5}">
                      <a16:colId xmlns:a16="http://schemas.microsoft.com/office/drawing/2014/main" val="3012457532"/>
                    </a:ext>
                  </a:extLst>
                </a:gridCol>
                <a:gridCol w="829093">
                  <a:extLst>
                    <a:ext uri="{9D8B030D-6E8A-4147-A177-3AD203B41FA5}">
                      <a16:colId xmlns:a16="http://schemas.microsoft.com/office/drawing/2014/main" val="217038812"/>
                    </a:ext>
                  </a:extLst>
                </a:gridCol>
                <a:gridCol w="849822">
                  <a:extLst>
                    <a:ext uri="{9D8B030D-6E8A-4147-A177-3AD203B41FA5}">
                      <a16:colId xmlns:a16="http://schemas.microsoft.com/office/drawing/2014/main" val="1528954721"/>
                    </a:ext>
                  </a:extLst>
                </a:gridCol>
                <a:gridCol w="829093">
                  <a:extLst>
                    <a:ext uri="{9D8B030D-6E8A-4147-A177-3AD203B41FA5}">
                      <a16:colId xmlns:a16="http://schemas.microsoft.com/office/drawing/2014/main" val="3305565785"/>
                    </a:ext>
                  </a:extLst>
                </a:gridCol>
              </a:tblGrid>
              <a:tr h="13640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Diluted Methane Mixture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06430"/>
                  </a:ext>
                </a:extLst>
              </a:tr>
              <a:tr h="14715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Methane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N2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CO2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Calc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[1]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Calc [2]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% Error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[1] vs [2]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Calc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Calc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% Error [1] vs [2]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341461"/>
                  </a:ext>
                </a:extLst>
              </a:tr>
              <a:tr h="1572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0.152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0.798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0.353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0.355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0.57 %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0.441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0.23 %</a:t>
                      </a:r>
                    </a:p>
                  </a:txBody>
                  <a:tcPr marL="6131" marR="6131" marT="6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93236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BF1862-7258-4FF4-89C3-7EE67B099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23842"/>
              </p:ext>
            </p:extLst>
          </p:nvPr>
        </p:nvGraphicFramePr>
        <p:xfrm>
          <a:off x="476258" y="2911041"/>
          <a:ext cx="8483183" cy="1009332"/>
        </p:xfrm>
        <a:graphic>
          <a:graphicData uri="http://schemas.openxmlformats.org/drawingml/2006/table">
            <a:tbl>
              <a:tblPr/>
              <a:tblGrid>
                <a:gridCol w="1468011">
                  <a:extLst>
                    <a:ext uri="{9D8B030D-6E8A-4147-A177-3AD203B41FA5}">
                      <a16:colId xmlns:a16="http://schemas.microsoft.com/office/drawing/2014/main" val="3076542465"/>
                    </a:ext>
                  </a:extLst>
                </a:gridCol>
                <a:gridCol w="579953">
                  <a:extLst>
                    <a:ext uri="{9D8B030D-6E8A-4147-A177-3AD203B41FA5}">
                      <a16:colId xmlns:a16="http://schemas.microsoft.com/office/drawing/2014/main" val="3636931951"/>
                    </a:ext>
                  </a:extLst>
                </a:gridCol>
                <a:gridCol w="634325">
                  <a:extLst>
                    <a:ext uri="{9D8B030D-6E8A-4147-A177-3AD203B41FA5}">
                      <a16:colId xmlns:a16="http://schemas.microsoft.com/office/drawing/2014/main" val="4164776847"/>
                    </a:ext>
                  </a:extLst>
                </a:gridCol>
                <a:gridCol w="706820">
                  <a:extLst>
                    <a:ext uri="{9D8B030D-6E8A-4147-A177-3AD203B41FA5}">
                      <a16:colId xmlns:a16="http://schemas.microsoft.com/office/drawing/2014/main" val="3470482367"/>
                    </a:ext>
                  </a:extLst>
                </a:gridCol>
                <a:gridCol w="579953">
                  <a:extLst>
                    <a:ext uri="{9D8B030D-6E8A-4147-A177-3AD203B41FA5}">
                      <a16:colId xmlns:a16="http://schemas.microsoft.com/office/drawing/2014/main" val="3143309415"/>
                    </a:ext>
                  </a:extLst>
                </a:gridCol>
                <a:gridCol w="700986">
                  <a:extLst>
                    <a:ext uri="{9D8B030D-6E8A-4147-A177-3AD203B41FA5}">
                      <a16:colId xmlns:a16="http://schemas.microsoft.com/office/drawing/2014/main" val="3898226183"/>
                    </a:ext>
                  </a:extLst>
                </a:gridCol>
                <a:gridCol w="1171858">
                  <a:extLst>
                    <a:ext uri="{9D8B030D-6E8A-4147-A177-3AD203B41FA5}">
                      <a16:colId xmlns:a16="http://schemas.microsoft.com/office/drawing/2014/main" val="531018582"/>
                    </a:ext>
                  </a:extLst>
                </a:gridCol>
                <a:gridCol w="645799">
                  <a:extLst>
                    <a:ext uri="{9D8B030D-6E8A-4147-A177-3AD203B41FA5}">
                      <a16:colId xmlns:a16="http://schemas.microsoft.com/office/drawing/2014/main" val="563158809"/>
                    </a:ext>
                  </a:extLst>
                </a:gridCol>
                <a:gridCol w="553305">
                  <a:extLst>
                    <a:ext uri="{9D8B030D-6E8A-4147-A177-3AD203B41FA5}">
                      <a16:colId xmlns:a16="http://schemas.microsoft.com/office/drawing/2014/main" val="1516169588"/>
                    </a:ext>
                  </a:extLst>
                </a:gridCol>
                <a:gridCol w="579953">
                  <a:extLst>
                    <a:ext uri="{9D8B030D-6E8A-4147-A177-3AD203B41FA5}">
                      <a16:colId xmlns:a16="http://schemas.microsoft.com/office/drawing/2014/main" val="2373242268"/>
                    </a:ext>
                  </a:extLst>
                </a:gridCol>
                <a:gridCol w="862220">
                  <a:extLst>
                    <a:ext uri="{9D8B030D-6E8A-4147-A177-3AD203B41FA5}">
                      <a16:colId xmlns:a16="http://schemas.microsoft.com/office/drawing/2014/main" val="3163343645"/>
                    </a:ext>
                  </a:extLst>
                </a:gridCol>
              </a:tblGrid>
              <a:tr h="31872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Non-Dilute Mixture</a:t>
                      </a:r>
                    </a:p>
                  </a:txBody>
                  <a:tcPr marL="5148" marR="5148" marT="5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508008"/>
                  </a:ext>
                </a:extLst>
              </a:tr>
              <a:tr h="3453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Ethyl Acetate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Ethanol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Toluene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 [1]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 [3]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 [2]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LFL % Error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vs [2]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 [1]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Calc [3]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 [2] 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UFL % Error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vs [2]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090620"/>
                  </a:ext>
                </a:extLst>
              </a:tr>
              <a:tr h="3453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0.635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0.208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0.014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0.0206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0.0207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0.0208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0.97 %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0.1144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0.1133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0.1139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0.44 %</a:t>
                      </a:r>
                    </a:p>
                  </a:txBody>
                  <a:tcPr marL="5148" marR="5148" marT="51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16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75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997196"/>
          </a:xfrm>
        </p:spPr>
        <p:txBody>
          <a:bodyPr/>
          <a:lstStyle/>
          <a:p>
            <a:r>
              <a:rPr lang="en-US" i="0" dirty="0"/>
              <a:t>Results – Comparison with Terpstra’s Research - 1</a:t>
            </a:r>
            <a:br>
              <a:rPr lang="en-US" i="0" dirty="0"/>
            </a:br>
            <a:endParaRPr lang="en-US" i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4274D1-FB99-46DD-97D4-BD77D838F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700306"/>
              </p:ext>
            </p:extLst>
          </p:nvPr>
        </p:nvGraphicFramePr>
        <p:xfrm>
          <a:off x="247317" y="866019"/>
          <a:ext cx="8649366" cy="277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9870A6C-6BFA-4838-98EF-766BEF0D8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487670"/>
              </p:ext>
            </p:extLst>
          </p:nvPr>
        </p:nvGraphicFramePr>
        <p:xfrm>
          <a:off x="135467" y="3589937"/>
          <a:ext cx="8896565" cy="301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738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1495794"/>
          </a:xfrm>
        </p:spPr>
        <p:txBody>
          <a:bodyPr/>
          <a:lstStyle/>
          <a:p>
            <a:r>
              <a:rPr lang="en-US" i="0" dirty="0"/>
              <a:t>Results – Comparison with Terpstra’s Research – 2</a:t>
            </a:r>
            <a:br>
              <a:rPr lang="en-US" i="0" dirty="0"/>
            </a:br>
            <a:br>
              <a:rPr lang="en-US" i="0" dirty="0"/>
            </a:br>
            <a:endParaRPr lang="en-US" i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A1DB5F-32FA-4E22-8E62-21F3DB75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8242"/>
              </p:ext>
            </p:extLst>
          </p:nvPr>
        </p:nvGraphicFramePr>
        <p:xfrm>
          <a:off x="1272985" y="2315362"/>
          <a:ext cx="6598029" cy="162447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67419">
                  <a:extLst>
                    <a:ext uri="{9D8B030D-6E8A-4147-A177-3AD203B41FA5}">
                      <a16:colId xmlns:a16="http://schemas.microsoft.com/office/drawing/2014/main" val="2199599236"/>
                    </a:ext>
                  </a:extLst>
                </a:gridCol>
                <a:gridCol w="795243">
                  <a:extLst>
                    <a:ext uri="{9D8B030D-6E8A-4147-A177-3AD203B41FA5}">
                      <a16:colId xmlns:a16="http://schemas.microsoft.com/office/drawing/2014/main" val="1636631753"/>
                    </a:ext>
                  </a:extLst>
                </a:gridCol>
                <a:gridCol w="1043755">
                  <a:extLst>
                    <a:ext uri="{9D8B030D-6E8A-4147-A177-3AD203B41FA5}">
                      <a16:colId xmlns:a16="http://schemas.microsoft.com/office/drawing/2014/main" val="2490053860"/>
                    </a:ext>
                  </a:extLst>
                </a:gridCol>
                <a:gridCol w="795243">
                  <a:extLst>
                    <a:ext uri="{9D8B030D-6E8A-4147-A177-3AD203B41FA5}">
                      <a16:colId xmlns:a16="http://schemas.microsoft.com/office/drawing/2014/main" val="1398385831"/>
                    </a:ext>
                  </a:extLst>
                </a:gridCol>
                <a:gridCol w="1105883">
                  <a:extLst>
                    <a:ext uri="{9D8B030D-6E8A-4147-A177-3AD203B41FA5}">
                      <a16:colId xmlns:a16="http://schemas.microsoft.com/office/drawing/2014/main" val="2989378078"/>
                    </a:ext>
                  </a:extLst>
                </a:gridCol>
                <a:gridCol w="795243">
                  <a:extLst>
                    <a:ext uri="{9D8B030D-6E8A-4147-A177-3AD203B41FA5}">
                      <a16:colId xmlns:a16="http://schemas.microsoft.com/office/drawing/2014/main" val="237117221"/>
                    </a:ext>
                  </a:extLst>
                </a:gridCol>
                <a:gridCol w="795243">
                  <a:extLst>
                    <a:ext uri="{9D8B030D-6E8A-4147-A177-3AD203B41FA5}">
                      <a16:colId xmlns:a16="http://schemas.microsoft.com/office/drawing/2014/main" val="902010146"/>
                    </a:ext>
                  </a:extLst>
                </a:gridCol>
              </a:tblGrid>
              <a:tr h="2859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Flammability Limits for Methane Mixture 30% Methane/ 70% Diluent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98125"/>
                  </a:ext>
                </a:extLst>
              </a:tr>
              <a:tr h="514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Diluent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LFL Obs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LFL Calculate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 Error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UFL observed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UFL calc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% Error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7337639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Helium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271879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1341609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574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64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997196"/>
          </a:xfrm>
        </p:spPr>
        <p:txBody>
          <a:bodyPr/>
          <a:lstStyle/>
          <a:p>
            <a:r>
              <a:rPr lang="en-US" i="0" dirty="0"/>
              <a:t>Results – Comparison with Kondo’s Research - 1</a:t>
            </a:r>
            <a:br>
              <a:rPr lang="en-US" i="0" dirty="0"/>
            </a:br>
            <a:endParaRPr lang="en-US" i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539248-D29F-47AA-8F76-C2E48F23D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616805"/>
              </p:ext>
            </p:extLst>
          </p:nvPr>
        </p:nvGraphicFramePr>
        <p:xfrm>
          <a:off x="352338" y="919096"/>
          <a:ext cx="8313061" cy="294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7AD6563-F2A5-4F51-A4C5-51080F8C8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304558"/>
              </p:ext>
            </p:extLst>
          </p:nvPr>
        </p:nvGraphicFramePr>
        <p:xfrm>
          <a:off x="285226" y="3699544"/>
          <a:ext cx="8858773" cy="294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801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5" y="230287"/>
            <a:ext cx="6925732" cy="512448"/>
          </a:xfrm>
        </p:spPr>
        <p:txBody>
          <a:bodyPr/>
          <a:lstStyle/>
          <a:p>
            <a:r>
              <a:rPr lang="en-US" i="0" dirty="0"/>
              <a:t>Conclusions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8" name="Body Text">
            <a:extLst>
              <a:ext uri="{FF2B5EF4-FFF2-40B4-BE49-F238E27FC236}">
                <a16:creationId xmlns:a16="http://schemas.microsoft.com/office/drawing/2014/main" id="{28CDC2A4-C6A4-458B-BEAB-FFBF19280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005" y="1162658"/>
            <a:ext cx="7545989" cy="338116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A0B14-3B8F-480C-B555-6FB2E5C4201D}"/>
              </a:ext>
            </a:extLst>
          </p:cNvPr>
          <p:cNvSpPr txBox="1"/>
          <p:nvPr/>
        </p:nvSpPr>
        <p:spPr>
          <a:xfrm>
            <a:off x="546104" y="1345833"/>
            <a:ext cx="7798889" cy="667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Calculation method and excel tool calculated the LFLs for a variety of mixtures accurately: 4 – 8 % error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Had a </a:t>
            </a:r>
            <a:r>
              <a:rPr lang="en-US" dirty="0">
                <a:solidFill>
                  <a:schemeClr val="bg1"/>
                </a:solidFill>
              </a:rPr>
              <a:t>larger range of error (8 – 14%) for UFL calculations, which  increases as the fraction of inert increases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Overall, the calculation tool and method handled a wide range of inerts and fuels delivering results with acceptable error relative to experimental data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Certain </a:t>
            </a:r>
            <a:r>
              <a:rPr lang="en-US" dirty="0" err="1">
                <a:solidFill>
                  <a:schemeClr val="bg1"/>
                </a:solidFill>
              </a:rPr>
              <a:t>inerts</a:t>
            </a:r>
            <a:r>
              <a:rPr lang="en-US" dirty="0">
                <a:solidFill>
                  <a:schemeClr val="bg1"/>
                </a:solidFill>
              </a:rPr>
              <a:t> can cause error due to changing of flame temperature (e.g., Halon 1301)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calculation assumes a constant flame temperature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Be cautious when using this calculation method for UFL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Error is higher because the model assumes complete combustion which is not totally appropriate at the UFL concentration </a:t>
            </a:r>
            <a:endParaRPr lang="en-US" strike="sngStrike" dirty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97" y="243214"/>
            <a:ext cx="6925732" cy="512448"/>
          </a:xfrm>
        </p:spPr>
        <p:txBody>
          <a:bodyPr/>
          <a:lstStyle/>
          <a:p>
            <a:r>
              <a:rPr lang="en-US" i="0" dirty="0"/>
              <a:t>Future Work/Next Steps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54" y="1140400"/>
            <a:ext cx="6925732" cy="476214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Continue comparing calculations with experimental data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Calculate the Limiting Oxygen Concentration (LOC)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Adjust calculations for actual temperature and pressure conditions</a:t>
            </a:r>
          </a:p>
          <a:p>
            <a:pPr marL="0" lvl="0" indent="0">
              <a:lnSpc>
                <a:spcPct val="114000"/>
              </a:lnSpc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42" y="1238885"/>
            <a:ext cx="5500897" cy="914096"/>
          </a:xfrm>
        </p:spPr>
        <p:txBody>
          <a:bodyPr/>
          <a:lstStyle/>
          <a:p>
            <a:r>
              <a:rPr lang="en-US" sz="6600" i="0" cap="none" dirty="0"/>
              <a:t>Questions</a:t>
            </a:r>
            <a:r>
              <a:rPr lang="en-US" sz="6600" cap="none" dirty="0"/>
              <a:t>?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urdue CoBrand" descr="Purdue Co-Brand">
            <a:extLst>
              <a:ext uri="{FF2B5EF4-FFF2-40B4-BE49-F238E27FC236}">
                <a16:creationId xmlns:a16="http://schemas.microsoft.com/office/drawing/2014/main" id="{7CDABF9C-5298-9848-8FAE-DD31CD520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1213" r="45650"/>
          <a:stretch/>
        </p:blipFill>
        <p:spPr>
          <a:xfrm>
            <a:off x="420270" y="5884985"/>
            <a:ext cx="1877453" cy="553074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D6864F22-E175-4D24-AF4C-BADE6F4C7033}"/>
              </a:ext>
            </a:extLst>
          </p:cNvPr>
          <p:cNvSpPr txBox="1">
            <a:spLocks/>
          </p:cNvSpPr>
          <p:nvPr/>
        </p:nvSpPr>
        <p:spPr bwMode="blackWhite">
          <a:xfrm>
            <a:off x="713142" y="3284857"/>
            <a:ext cx="6876378" cy="1495794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cap="all" spc="0" baseline="0">
                <a:solidFill>
                  <a:schemeClr val="bg1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</a:lstStyle>
          <a:p>
            <a:r>
              <a:rPr lang="en-US" sz="3600" i="0" cap="none" dirty="0"/>
              <a:t>Acknowledgment:</a:t>
            </a:r>
          </a:p>
          <a:p>
            <a:r>
              <a:rPr lang="en-US" sz="3600" b="0" i="0" cap="none" dirty="0"/>
              <a:t>Thank you to Silvio Esterellas, Tony Rocha-Valadez, and ExxonMobil for support and guidance on this research  </a:t>
            </a:r>
            <a:endParaRPr lang="en-US" sz="3600" b="0" cap="none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/>
              <a:t>References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63" y="1226773"/>
            <a:ext cx="7873821" cy="43675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[1] Ma, T. (2011). A thermal theory for estimating the flammability limits of a 	mixture. </a:t>
            </a:r>
            <a:r>
              <a:rPr lang="en-US" i="1" dirty="0">
                <a:effectLst/>
                <a:latin typeface="+mn-lt"/>
              </a:rPr>
              <a:t>Fire Safety Journal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i="1" dirty="0">
                <a:effectLst/>
                <a:latin typeface="+mn-lt"/>
              </a:rPr>
              <a:t>46</a:t>
            </a:r>
            <a:r>
              <a:rPr lang="en-US" dirty="0">
                <a:effectLst/>
                <a:latin typeface="+mn-lt"/>
              </a:rPr>
              <a:t>(8), 558–567. 	https://doi.org/10.1016/j.firesaf.2011.09.002 </a:t>
            </a:r>
          </a:p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[2] Kondo, S., Takizawa, K., Takahashi, A., </a:t>
            </a:r>
            <a:r>
              <a:rPr lang="en-US" dirty="0" err="1">
                <a:effectLst/>
                <a:latin typeface="+mn-lt"/>
              </a:rPr>
              <a:t>Tokuhashi</a:t>
            </a:r>
            <a:r>
              <a:rPr lang="en-US" dirty="0">
                <a:effectLst/>
                <a:latin typeface="+mn-lt"/>
              </a:rPr>
              <a:t>, K., &amp; Sekiya, A. (2007). 	Flammability limits of isobutane and its mixtures with various gases. 	</a:t>
            </a:r>
            <a:r>
              <a:rPr lang="en-US" i="1" dirty="0">
                <a:effectLst/>
                <a:latin typeface="+mn-lt"/>
              </a:rPr>
              <a:t>Journal of Hazardous Materials</a:t>
            </a:r>
            <a:r>
              <a:rPr lang="en-US" dirty="0">
                <a:effectLst/>
                <a:latin typeface="+mn-lt"/>
              </a:rPr>
              <a:t>, </a:t>
            </a:r>
            <a:r>
              <a:rPr lang="en-US" i="1" dirty="0">
                <a:effectLst/>
                <a:latin typeface="+mn-lt"/>
              </a:rPr>
              <a:t>148</a:t>
            </a:r>
            <a:r>
              <a:rPr lang="en-US" dirty="0">
                <a:effectLst/>
                <a:latin typeface="+mn-lt"/>
              </a:rPr>
              <a:t>(3), 640–647. 	https://doi.org/10.1016/j.jhazmat.2007.03.021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[3]</a:t>
            </a:r>
            <a:r>
              <a:rPr lang="en-US" b="0" i="0" dirty="0">
                <a:solidFill>
                  <a:srgbClr val="6F6258"/>
                </a:solidFill>
                <a:effectLst/>
                <a:latin typeface="+mn-lt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Terpstra, M. (2012). Flammability limits of hydrogen-diluent mixtures in 	air. University of Calgary, Calgary, AB. 	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https://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doi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.org/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10.11575/PRISM/26185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[4] </a:t>
            </a:r>
            <a:r>
              <a:rPr lang="en-US" dirty="0" err="1">
                <a:effectLst/>
                <a:latin typeface="+mn-lt"/>
              </a:rPr>
              <a:t>Crowl</a:t>
            </a:r>
            <a:r>
              <a:rPr lang="en-US" dirty="0">
                <a:effectLst/>
                <a:latin typeface="+mn-lt"/>
              </a:rPr>
              <a:t>, D. A., &amp; </a:t>
            </a:r>
            <a:r>
              <a:rPr lang="en-US" dirty="0" err="1">
                <a:effectLst/>
                <a:latin typeface="+mn-lt"/>
              </a:rPr>
              <a:t>Louvar</a:t>
            </a:r>
            <a:r>
              <a:rPr lang="en-US" dirty="0">
                <a:effectLst/>
                <a:latin typeface="+mn-lt"/>
              </a:rPr>
              <a:t>, J. F. (2019). </a:t>
            </a:r>
            <a:r>
              <a:rPr lang="en-US" i="1" dirty="0">
                <a:effectLst/>
                <a:latin typeface="+mn-lt"/>
              </a:rPr>
              <a:t>Chemical Process Safety: Fundamentals 	with Applications</a:t>
            </a:r>
            <a:r>
              <a:rPr lang="en-US" dirty="0">
                <a:effectLst/>
                <a:latin typeface="+mn-lt"/>
              </a:rPr>
              <a:t>. Pearson.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Introduction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5714" y="1105610"/>
            <a:ext cx="6925732" cy="452057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Objective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Develop a calculation tool to estimate the Lower Flammable Limit (LFL) and Upper Flammable Limit (UFL) for mixtures with multiple flammable materials and multiple inerts.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dirty="0"/>
              <a:t>Scope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Study research articles on methods to calculate LFL and UFL’s and utilize research to create an excel tool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Compare calculations with experimental data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Background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249" y="1168710"/>
            <a:ext cx="6925732" cy="452057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1800" dirty="0"/>
              <a:t>Flammability Limits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An air-fuel mixture will only combust between the lower and upper flammability limits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Correctly calculating the LFL and UFL is important to prevent </a:t>
            </a:r>
            <a:r>
              <a:rPr lang="en-US" dirty="0">
                <a:solidFill>
                  <a:schemeClr val="bg1"/>
                </a:solidFill>
              </a:rPr>
              <a:t>ignition that may lead to fires or explosions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Increasing the number of flammable materials and </a:t>
            </a:r>
            <a:r>
              <a:rPr lang="en-US" dirty="0" err="1">
                <a:solidFill>
                  <a:schemeClr val="bg1"/>
                </a:solidFill>
              </a:rPr>
              <a:t>inerts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/>
              <a:t>the mixture increases the complexity in flammability limit calculations and increases potential for error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Research/Selecting Methodology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249" y="1168710"/>
            <a:ext cx="6925732" cy="452057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Goal 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Find and </a:t>
            </a:r>
            <a:r>
              <a:rPr lang="en-US" dirty="0">
                <a:solidFill>
                  <a:schemeClr val="bg1"/>
                </a:solidFill>
              </a:rPr>
              <a:t>systematize a methodology </a:t>
            </a:r>
            <a:r>
              <a:rPr lang="en-US" dirty="0"/>
              <a:t>for calculating LFL and UFL that is both accurate and practical for desired mixtures 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Read research papers based on the use of the Calculated Adiabatic Flame </a:t>
            </a:r>
            <a:r>
              <a:rPr lang="en-US" dirty="0">
                <a:solidFill>
                  <a:schemeClr val="bg1"/>
                </a:solidFill>
              </a:rPr>
              <a:t>Temperature (CAFT)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Decision Matrix on Choosing Methodology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2AF5C-7CC9-432D-BC6E-5C40C7B45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724" y="990437"/>
            <a:ext cx="8526410" cy="3411537"/>
          </a:xfrm>
        </p:spPr>
        <p:txBody>
          <a:bodyPr/>
          <a:lstStyle/>
          <a:p>
            <a:r>
              <a:rPr lang="en-US" dirty="0"/>
              <a:t>Six methods of performing calculations were evaluated based on 7 criteria</a:t>
            </a:r>
          </a:p>
          <a:p>
            <a:r>
              <a:rPr lang="en-US" dirty="0"/>
              <a:t>Each criteria was given a weight of 1-5, e.g., simplicity – 2; accessibility of parameters - 5</a:t>
            </a:r>
          </a:p>
          <a:p>
            <a:r>
              <a:rPr lang="en-US" dirty="0"/>
              <a:t>Each method was given a 1-5 rating on each criteria that was then multiplied by the criteria’s weight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25FF07-758D-4AB5-B056-55044FCF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610"/>
            <a:ext cx="9144000" cy="37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Research/Selecting Methodology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248" y="1168710"/>
            <a:ext cx="8095885" cy="452057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Ma’s Method</a:t>
            </a:r>
            <a:r>
              <a:rPr lang="en-US" baseline="30000" dirty="0"/>
              <a:t>[1]</a:t>
            </a:r>
            <a:r>
              <a:rPr lang="en-US" dirty="0"/>
              <a:t> utilizing CAFT was selected 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Pros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Can estimate mixtures with multiple fuels and inerts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Practical and simple to systematize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 Applicable for a wide range of fuels and </a:t>
            </a:r>
            <a:r>
              <a:rPr lang="en-US" dirty="0" err="1"/>
              <a:t>inerts</a:t>
            </a:r>
            <a:endParaRPr lang="en-US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Cons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Assumes that there is complete combustion at UFL, which may lead </a:t>
            </a:r>
            <a:r>
              <a:rPr lang="en-US" dirty="0">
                <a:solidFill>
                  <a:schemeClr val="bg1"/>
                </a:solidFill>
              </a:rPr>
              <a:t>to higher </a:t>
            </a:r>
            <a:r>
              <a:rPr lang="en-US" dirty="0"/>
              <a:t>error in the UFL calculation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Limited literature data comparing Ma’s calculated LFL and UFL values with experimental </a:t>
            </a:r>
            <a:r>
              <a:rPr lang="en-US" dirty="0"/>
              <a:t>data 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4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62109-FD65-4439-9D73-4B4F0FD504EA}"/>
              </a:ext>
            </a:extLst>
          </p:cNvPr>
          <p:cNvSpPr txBox="1"/>
          <p:nvPr/>
        </p:nvSpPr>
        <p:spPr>
          <a:xfrm>
            <a:off x="545714" y="5673156"/>
            <a:ext cx="8141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effectLst/>
              </a:rPr>
              <a:t>[1] 	Ma, T. (2011). A thermal theory for estimating the flammability limits of a mixture. </a:t>
            </a:r>
            <a:r>
              <a:rPr lang="en-US" sz="1000" i="1" dirty="0">
                <a:effectLst/>
              </a:rPr>
              <a:t>Fire Safety Journal</a:t>
            </a:r>
            <a:r>
              <a:rPr lang="en-US" sz="1000" dirty="0">
                <a:effectLst/>
              </a:rPr>
              <a:t>, </a:t>
            </a:r>
            <a:r>
              <a:rPr lang="en-US" sz="1000" i="1" dirty="0">
                <a:effectLst/>
              </a:rPr>
              <a:t>46</a:t>
            </a:r>
            <a:r>
              <a:rPr lang="en-US" sz="1000" dirty="0">
                <a:effectLst/>
              </a:rPr>
              <a:t>(8), 558–567. https://doi.org/10.1016/j.firesaf.2011.09.002 </a:t>
            </a:r>
          </a:p>
        </p:txBody>
      </p:sp>
    </p:spTree>
    <p:extLst>
      <p:ext uri="{BB962C8B-B14F-4D97-AF65-F5344CB8AC3E}">
        <p14:creationId xmlns:p14="http://schemas.microsoft.com/office/powerpoint/2010/main" val="161324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512448"/>
          </a:xfrm>
        </p:spPr>
        <p:txBody>
          <a:bodyPr/>
          <a:lstStyle/>
          <a:p>
            <a:r>
              <a:rPr lang="en-US" i="0" dirty="0"/>
              <a:t>Equation Derivation Non-Inert 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ody Text">
                <a:extLst>
                  <a:ext uri="{FF2B5EF4-FFF2-40B4-BE49-F238E27FC236}">
                    <a16:creationId xmlns:a16="http://schemas.microsoft.com/office/drawing/2014/main" id="{1D37C11B-143A-F242-BB46-7995C2A2FD9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8597" y="965073"/>
                <a:ext cx="7839966" cy="481943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Balance </a:t>
                </a: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Quenching of Fuel + Quenching of Air = Energy Released by Fuel                                  </a:t>
                </a: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­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­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4.773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terms are additive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  <m:r>
                                    <a:rPr lang="en-US" sz="16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</m:s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 flammability limits </a:t>
                </a:r>
                <a:endParaRPr lang="en-U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4.773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−1 </m:t>
                        </m:r>
                      </m:num>
                      <m:den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4.773</m:t>
                                </m:r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den>
                    </m:f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Body Text">
                <a:extLst>
                  <a:ext uri="{FF2B5EF4-FFF2-40B4-BE49-F238E27FC236}">
                    <a16:creationId xmlns:a16="http://schemas.microsoft.com/office/drawing/2014/main" id="{1D37C11B-143A-F242-BB46-7995C2A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8597" y="965073"/>
                <a:ext cx="7839966" cy="4819438"/>
              </a:xfrm>
              <a:blipFill>
                <a:blip r:embed="rId2"/>
                <a:stretch>
                  <a:fillRect l="-1400" t="-1264" r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408976-22B5-4DB8-82ED-3C4FBB51F1E0}"/>
                  </a:ext>
                </a:extLst>
              </p:cNvPr>
              <p:cNvSpPr txBox="1"/>
              <p:nvPr/>
            </p:nvSpPr>
            <p:spPr>
              <a:xfrm>
                <a:off x="332934" y="4683102"/>
                <a:ext cx="3976469" cy="109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Nomenclature: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Lower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Flammability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Limit</m:t>
                      </m:r>
                    </m:oMath>
                  </m:oMathPara>
                </a14:m>
                <a:endParaRPr lang="en-US" sz="16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Upper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Flammability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Limit</m:t>
                      </m:r>
                    </m:oMath>
                  </m:oMathPara>
                </a14:m>
                <a:endParaRPr lang="en-US" sz="16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Quenching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Potential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Fuel</m:t>
                      </m:r>
                    </m:oMath>
                  </m:oMathPara>
                </a14:m>
                <a:endPara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408976-22B5-4DB8-82ED-3C4FBB51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34" y="4683102"/>
                <a:ext cx="3976469" cy="1096967"/>
              </a:xfrm>
              <a:prstGeom prst="rect">
                <a:avLst/>
              </a:prstGeom>
              <a:blipFill rotWithShape="0">
                <a:blip r:embed="rId4"/>
                <a:stretch>
                  <a:fillRect l="-920" t="-222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408976-22B5-4DB8-82ED-3C4FBB51F1E0}"/>
                  </a:ext>
                </a:extLst>
              </p:cNvPr>
              <p:cNvSpPr txBox="1"/>
              <p:nvPr/>
            </p:nvSpPr>
            <p:spPr>
              <a:xfrm>
                <a:off x="4219134" y="4683102"/>
                <a:ext cx="3976469" cy="109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Heating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Potential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Fuel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on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Air</m:t>
                      </m:r>
                    </m:oMath>
                  </m:oMathPara>
                </a14:m>
                <a:endPara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Heating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Potential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Oxygen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Based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on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Air</m:t>
                      </m:r>
                    </m:oMath>
                  </m:oMathPara>
                </a14:m>
                <a:endParaRPr lang="en-US" sz="16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Oxygen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Coefficient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Reaction</m:t>
                      </m:r>
                    </m:oMath>
                  </m:oMathPara>
                </a14:m>
                <a:endPara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408976-22B5-4DB8-82ED-3C4FBB51F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34" y="4683102"/>
                <a:ext cx="3976469" cy="1096967"/>
              </a:xfrm>
              <a:prstGeom prst="rect">
                <a:avLst/>
              </a:prstGeom>
              <a:blipFill rotWithShape="0">
                <a:blip r:embed="rId5"/>
                <a:stretch>
                  <a:fillRect r="-168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997196"/>
          </a:xfrm>
        </p:spPr>
        <p:txBody>
          <a:bodyPr/>
          <a:lstStyle/>
          <a:p>
            <a:r>
              <a:rPr lang="en-US" i="0" dirty="0"/>
              <a:t>Equation Derivation Mixture With Inerts</a:t>
            </a:r>
            <a:br>
              <a:rPr lang="en-US" i="0" dirty="0"/>
            </a:b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ody Text">
                <a:extLst>
                  <a:ext uri="{FF2B5EF4-FFF2-40B4-BE49-F238E27FC236}">
                    <a16:creationId xmlns:a16="http://schemas.microsoft.com/office/drawing/2014/main" id="{1D37C11B-143A-F242-BB46-7995C2A2FD9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296333" y="1168710"/>
                <a:ext cx="8226882" cy="481943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Balance </a:t>
                </a: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Quenching of Fuel + Quenching of Air + Quenching of Dilutes = Energy Released by Fuel 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­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­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4.773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Calculate h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eating-quench ratio (HQR) curves that is the ratio of heating potential over the quenching potential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𝐻𝑄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𝐻𝑄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4.773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HQR curves are used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find flammability limits of the mixture.  When the HQR curves equal 1, the composition in the x axis, will represent the LFL and UFL for HQR1 and HQR2 respectively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Body Text">
                <a:extLst>
                  <a:ext uri="{FF2B5EF4-FFF2-40B4-BE49-F238E27FC236}">
                    <a16:creationId xmlns:a16="http://schemas.microsoft.com/office/drawing/2014/main" id="{1D37C11B-143A-F242-BB46-7995C2A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296333" y="1168710"/>
                <a:ext cx="8226882" cy="4819438"/>
              </a:xfrm>
              <a:blipFill>
                <a:blip r:embed="rId2"/>
                <a:stretch>
                  <a:fillRect l="-1483" t="-202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14" y="248988"/>
            <a:ext cx="6925732" cy="997196"/>
          </a:xfrm>
        </p:spPr>
        <p:txBody>
          <a:bodyPr/>
          <a:lstStyle/>
          <a:p>
            <a:r>
              <a:rPr lang="en-US" i="0" dirty="0"/>
              <a:t>Excel Tool - 1</a:t>
            </a:r>
            <a:br>
              <a:rPr lang="en-US" i="0" dirty="0"/>
            </a:br>
            <a:endParaRPr lang="en-US" i="0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249" y="1429861"/>
            <a:ext cx="8183914" cy="48194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Excel tool was created to calculate LFL and UFL for mixtures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fuels and inerts that can be selected in drop down window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 HQR curves for mixtures with inerts to find LFL and UFL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urdue CoBrand" descr="Purdue Co-Brand">
            <a:extLst>
              <a:ext uri="{FF2B5EF4-FFF2-40B4-BE49-F238E27FC236}">
                <a16:creationId xmlns:a16="http://schemas.microsoft.com/office/drawing/2014/main" id="{46F1D2E9-562E-2147-8B8E-8A9532E6B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07" r="44972"/>
          <a:stretch/>
        </p:blipFill>
        <p:spPr>
          <a:xfrm>
            <a:off x="420270" y="5988148"/>
            <a:ext cx="1900899" cy="449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64EAB-0622-49B8-A842-93F4EB7CC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9" y="2629642"/>
            <a:ext cx="7944374" cy="32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1932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</Template>
  <TotalTime>10507</TotalTime>
  <Words>1316</Words>
  <Application>Microsoft Office PowerPoint</Application>
  <PresentationFormat>On-screen Show (4:3)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United Sans Cd Md</vt:lpstr>
      <vt:lpstr>Times New Roman</vt:lpstr>
      <vt:lpstr>Wingdings</vt:lpstr>
      <vt:lpstr>Acumin Pro Semibold</vt:lpstr>
      <vt:lpstr>Acumin Pro ExtraCondensed</vt:lpstr>
      <vt:lpstr>Arial</vt:lpstr>
      <vt:lpstr>Acumin Pro ExtraCondensed Smbd</vt:lpstr>
      <vt:lpstr>Cambria Math</vt:lpstr>
      <vt:lpstr>Calibri</vt:lpstr>
      <vt:lpstr>United Sans Reg Medium</vt:lpstr>
      <vt:lpstr>Acumin Pro Medium</vt:lpstr>
      <vt:lpstr>Acumin Pro SemiCondensed</vt:lpstr>
      <vt:lpstr>Acumin Pro</vt:lpstr>
      <vt:lpstr>Purdue1</vt:lpstr>
      <vt:lpstr>Estimation of Flammability  Limits for Mixtures </vt:lpstr>
      <vt:lpstr>Introduction</vt:lpstr>
      <vt:lpstr>Background </vt:lpstr>
      <vt:lpstr>Research/Selecting Methodology </vt:lpstr>
      <vt:lpstr>Decision Matrix on Choosing Methodology</vt:lpstr>
      <vt:lpstr>Research/Selecting Methodology </vt:lpstr>
      <vt:lpstr>Equation Derivation Non-Inert Mixture</vt:lpstr>
      <vt:lpstr>Equation Derivation Mixture With Inerts </vt:lpstr>
      <vt:lpstr>Excel Tool - 1 </vt:lpstr>
      <vt:lpstr>Excel Tool – 2  </vt:lpstr>
      <vt:lpstr>Results</vt:lpstr>
      <vt:lpstr>Results – Comparison with Terpstra’s Research - 1 </vt:lpstr>
      <vt:lpstr>Results – Comparison with Terpstra’s Research – 2  </vt:lpstr>
      <vt:lpstr>Results – Comparison with Kondo’s Research - 1 </vt:lpstr>
      <vt:lpstr>Conclusions</vt:lpstr>
      <vt:lpstr>Future Work/Next Steps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Justice</dc:creator>
  <cp:lastModifiedBy>Mentzer, Ray A</cp:lastModifiedBy>
  <cp:revision>110</cp:revision>
  <dcterms:created xsi:type="dcterms:W3CDTF">2021-01-29T12:56:28Z</dcterms:created>
  <dcterms:modified xsi:type="dcterms:W3CDTF">2021-12-08T16:35:36Z</dcterms:modified>
</cp:coreProperties>
</file>